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9" r:id="rId3"/>
    <p:sldId id="260" r:id="rId4"/>
    <p:sldId id="261" r:id="rId5"/>
    <p:sldId id="262" r:id="rId6"/>
    <p:sldId id="263" r:id="rId7"/>
    <p:sldId id="264" r:id="rId8"/>
    <p:sldId id="265" r:id="rId9"/>
    <p:sldId id="266" r:id="rId10"/>
    <p:sldId id="267" r:id="rId11"/>
    <p:sldId id="258" r:id="rId12"/>
    <p:sldId id="268" r:id="rId13"/>
    <p:sldId id="269" r:id="rId14"/>
    <p:sldId id="270" r:id="rId15"/>
  </p:sldIdLst>
  <p:sldSz cx="9144000" cy="5143500" type="screen16x9"/>
  <p:notesSz cx="6858000" cy="9144000"/>
  <p:embeddedFontLst>
    <p:embeddedFont>
      <p:font typeface="Raleway" panose="020B0604020202020204" charset="0"/>
      <p:regular r:id="rId17"/>
      <p:bold r:id="rId18"/>
      <p:italic r:id="rId19"/>
      <p:boldItalic r:id="rId20"/>
    </p:embeddedFont>
    <p:embeddedFont>
      <p:font typeface="Raleway Black" panose="020B0604020202020204" charset="0"/>
      <p:bold r:id="rId21"/>
      <p:boldItalic r:id="rId22"/>
    </p:embeddedFont>
    <p:embeddedFont>
      <p:font typeface="Calibri" panose="020F05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05">
          <p15:clr>
            <a:srgbClr val="9AA0A6"/>
          </p15:clr>
        </p15:guide>
        <p15:guide id="2" orient="horz" pos="16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975" autoAdjust="0"/>
  </p:normalViewPr>
  <p:slideViewPr>
    <p:cSldViewPr snapToGrid="0">
      <p:cViewPr varScale="1">
        <p:scale>
          <a:sx n="93" d="100"/>
          <a:sy n="93" d="100"/>
        </p:scale>
        <p:origin x="1162" y="72"/>
      </p:cViewPr>
      <p:guideLst>
        <p:guide pos="305"/>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e4683102ca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e4683102ca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6567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49ddb59aa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49ddb59aa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49ddb59aa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49ddb59aa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5394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49ddb59aa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49ddb59aa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8934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49ddb59aa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49ddb59aa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1058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101874eadc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101874eadc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5121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e4683102c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e4683102c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smtClean="0"/>
              <a:t>Vamos a contar</a:t>
            </a:r>
            <a:r>
              <a:rPr lang="es-MX" baseline="0" dirty="0" smtClean="0"/>
              <a:t> el número de empleados que hay en el sistema</a:t>
            </a:r>
          </a:p>
          <a:p>
            <a:pPr marL="0" lvl="0" indent="0" algn="l" rtl="0">
              <a:spcBef>
                <a:spcPts val="0"/>
              </a:spcBef>
              <a:spcAft>
                <a:spcPts val="0"/>
              </a:spcAft>
              <a:buNone/>
            </a:pPr>
            <a:endParaRPr lang="es-MX"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s-MX" sz="1100" b="0" i="0" u="none" strike="noStrike" cap="none" dirty="0" smtClean="0">
                <a:solidFill>
                  <a:srgbClr val="000000"/>
                </a:solidFill>
                <a:effectLst/>
                <a:latin typeface="Arial"/>
                <a:ea typeface="Arial"/>
                <a:cs typeface="Arial"/>
                <a:sym typeface="Arial"/>
              </a:rPr>
              <a:t>¿Cuántos productos diferentes están disponibles? </a:t>
            </a:r>
          </a:p>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SELECT COUNT(DISTINCT </a:t>
            </a:r>
            <a:r>
              <a:rPr lang="en-US" sz="1100" b="0" i="0" u="none" strike="noStrike" cap="none" dirty="0" err="1" smtClean="0">
                <a:solidFill>
                  <a:srgbClr val="000000"/>
                </a:solidFill>
                <a:effectLst/>
                <a:latin typeface="Arial"/>
                <a:ea typeface="Arial"/>
                <a:cs typeface="Arial"/>
                <a:sym typeface="Arial"/>
              </a:rPr>
              <a:t>productCode</a:t>
            </a:r>
            <a:r>
              <a:rPr lang="en-US" sz="1100" b="0" i="0" u="none" strike="noStrike" cap="none" dirty="0" smtClean="0">
                <a:solidFill>
                  <a:srgbClr val="000000"/>
                </a:solidFill>
                <a:effectLst/>
                <a:latin typeface="Arial"/>
                <a:ea typeface="Arial"/>
                <a:cs typeface="Arial"/>
                <a:sym typeface="Arial"/>
              </a:rPr>
              <a:t>) AS </a:t>
            </a:r>
            <a:r>
              <a:rPr lang="en-US" sz="1100" b="0" i="0" u="none" strike="noStrike" cap="none" dirty="0" err="1" smtClean="0">
                <a:solidFill>
                  <a:srgbClr val="000000"/>
                </a:solidFill>
                <a:effectLst/>
                <a:latin typeface="Arial"/>
                <a:ea typeface="Arial"/>
                <a:cs typeface="Arial"/>
                <a:sym typeface="Arial"/>
              </a:rPr>
              <a:t>total_productos</a:t>
            </a:r>
            <a:r>
              <a:rPr lang="en-US" sz="1100" b="0" i="0" u="none" strike="noStrike" cap="none" smtClean="0">
                <a:solidFill>
                  <a:srgbClr val="000000"/>
                </a:solidFill>
                <a:effectLst/>
                <a:latin typeface="Arial"/>
                <a:ea typeface="Arial"/>
                <a:cs typeface="Arial"/>
                <a:sym typeface="Arial"/>
              </a:rPr>
              <a:t> FROM products;</a:t>
            </a:r>
            <a:endParaRPr lang="es-MX" sz="1100" b="0" i="0" u="none" strike="noStrike" cap="none" dirty="0" smtClean="0">
              <a:solidFill>
                <a:srgbClr val="000000"/>
              </a:solidFill>
              <a:effectLst/>
              <a:latin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45996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e4683102c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e4683102c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smtClean="0"/>
              <a:t>Vamos a mirar cual fue el máximo</a:t>
            </a:r>
            <a:r>
              <a:rPr lang="es-MX" baseline="0" dirty="0" smtClean="0"/>
              <a:t> pago que realizó una persona.</a:t>
            </a:r>
            <a:endParaRPr dirty="0"/>
          </a:p>
        </p:txBody>
      </p:sp>
    </p:spTree>
    <p:extLst>
      <p:ext uri="{BB962C8B-B14F-4D97-AF65-F5344CB8AC3E}">
        <p14:creationId xmlns:p14="http://schemas.microsoft.com/office/powerpoint/2010/main" val="1740882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e4683102c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e4683102c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s-MX" dirty="0" smtClean="0"/>
              <a:t>Vamos a mirar cual fue el Mínimo</a:t>
            </a:r>
            <a:r>
              <a:rPr lang="es-MX" baseline="0" dirty="0" smtClean="0"/>
              <a:t> pago que realizó una persona.</a:t>
            </a:r>
            <a:endParaRPr lang="es-MX"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42204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e4683102ca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e4683102ca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smtClean="0"/>
              <a:t>Vamos a ver cuanto</a:t>
            </a:r>
            <a:r>
              <a:rPr lang="es-MX" baseline="0" dirty="0" smtClean="0"/>
              <a:t> han pagado en total a la empresa.</a:t>
            </a:r>
            <a:endParaRPr dirty="0"/>
          </a:p>
        </p:txBody>
      </p:sp>
    </p:spTree>
    <p:extLst>
      <p:ext uri="{BB962C8B-B14F-4D97-AF65-F5344CB8AC3E}">
        <p14:creationId xmlns:p14="http://schemas.microsoft.com/office/powerpoint/2010/main" val="3958845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e4683102ca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e4683102c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738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e4683102ca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e4683102c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smtClean="0"/>
              <a:t>Vamos</a:t>
            </a:r>
            <a:r>
              <a:rPr lang="es-MX" baseline="0" dirty="0" smtClean="0"/>
              <a:t> a contar cuantos empleados hay por ciudad.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163214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49ddb59aa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49ddb59aa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SELECT </a:t>
            </a:r>
            <a:r>
              <a:rPr lang="en-US" dirty="0" err="1" smtClean="0"/>
              <a:t>customerName</a:t>
            </a:r>
            <a:r>
              <a:rPr lang="en-US" dirty="0" smtClean="0"/>
              <a:t>, COUNT(*) AS </a:t>
            </a:r>
            <a:r>
              <a:rPr lang="en-US" dirty="0" err="1" smtClean="0"/>
              <a:t>total_pedidos</a:t>
            </a:r>
            <a:r>
              <a:rPr lang="en-US" dirty="0" smtClean="0"/>
              <a:t> FROM customers</a:t>
            </a:r>
          </a:p>
          <a:p>
            <a:pPr marL="0" lvl="0" indent="0" algn="l" rtl="0">
              <a:spcBef>
                <a:spcPts val="0"/>
              </a:spcBef>
              <a:spcAft>
                <a:spcPts val="0"/>
              </a:spcAft>
              <a:buNone/>
            </a:pPr>
            <a:r>
              <a:rPr lang="en-US" dirty="0" smtClean="0"/>
              <a:t>JOIN orders ON </a:t>
            </a:r>
            <a:r>
              <a:rPr lang="en-US" dirty="0" err="1" smtClean="0"/>
              <a:t>customers.customerNumber</a:t>
            </a:r>
            <a:r>
              <a:rPr lang="en-US" dirty="0" smtClean="0"/>
              <a:t> = </a:t>
            </a:r>
            <a:r>
              <a:rPr lang="en-US" dirty="0" err="1" smtClean="0"/>
              <a:t>orders.customerNumber</a:t>
            </a:r>
            <a:endParaRPr lang="en-US" dirty="0" smtClean="0"/>
          </a:p>
          <a:p>
            <a:pPr marL="0" lvl="0" indent="0" algn="l" rtl="0">
              <a:spcBef>
                <a:spcPts val="0"/>
              </a:spcBef>
              <a:spcAft>
                <a:spcPts val="0"/>
              </a:spcAft>
              <a:buNone/>
            </a:pPr>
            <a:r>
              <a:rPr lang="en-US" dirty="0" smtClean="0"/>
              <a:t>GROUP BY </a:t>
            </a:r>
            <a:r>
              <a:rPr lang="en-US" dirty="0" err="1" smtClean="0"/>
              <a:t>customers.customerNumber</a:t>
            </a:r>
            <a:endParaRPr lang="en-US" dirty="0" smtClean="0"/>
          </a:p>
          <a:p>
            <a:pPr marL="0" lvl="0" indent="0" algn="l" rtl="0">
              <a:spcBef>
                <a:spcPts val="0"/>
              </a:spcBef>
              <a:spcAft>
                <a:spcPts val="0"/>
              </a:spcAft>
              <a:buNone/>
            </a:pPr>
            <a:r>
              <a:rPr lang="en-US" dirty="0" smtClean="0"/>
              <a:t>ORDER BY </a:t>
            </a:r>
            <a:r>
              <a:rPr lang="en-US" dirty="0" err="1" smtClean="0"/>
              <a:t>total_pedidos</a:t>
            </a:r>
            <a:r>
              <a:rPr lang="en-US" dirty="0" smtClean="0"/>
              <a:t> DESC</a:t>
            </a:r>
          </a:p>
          <a:p>
            <a:pPr marL="0" lvl="0" indent="0" algn="l" rtl="0">
              <a:spcBef>
                <a:spcPts val="0"/>
              </a:spcBef>
              <a:spcAft>
                <a:spcPts val="0"/>
              </a:spcAft>
              <a:buNone/>
            </a:pPr>
            <a:r>
              <a:rPr lang="en-US" dirty="0" smtClean="0"/>
              <a:t>LIMIT 1;</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66974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A8D8D"/>
            </a:gs>
            <a:gs pos="100000">
              <a:srgbClr val="A890FE"/>
            </a:gs>
          </a:gsLst>
          <a:lin ang="5400012" scaled="0"/>
        </a:gra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mt="5000"/>
          </a:blip>
          <a:srcRect t="6085" b="9512"/>
          <a:stretch/>
        </p:blipFill>
        <p:spPr>
          <a:xfrm>
            <a:off x="-12" y="0"/>
            <a:ext cx="9144003" cy="5143501"/>
          </a:xfrm>
          <a:prstGeom prst="rect">
            <a:avLst/>
          </a:prstGeom>
          <a:noFill/>
          <a:ln>
            <a:noFill/>
          </a:ln>
        </p:spPr>
      </p:pic>
      <p:sp>
        <p:nvSpPr>
          <p:cNvPr id="55" name="Google Shape;55;p13"/>
          <p:cNvSpPr txBox="1">
            <a:spLocks noGrp="1"/>
          </p:cNvSpPr>
          <p:nvPr>
            <p:ph type="ctrTitle"/>
          </p:nvPr>
        </p:nvSpPr>
        <p:spPr>
          <a:xfrm>
            <a:off x="311700" y="618825"/>
            <a:ext cx="8520600" cy="1165800"/>
          </a:xfrm>
          <a:prstGeom prst="rect">
            <a:avLst/>
          </a:prstGeom>
          <a:effectLst>
            <a:outerShdw blurRad="57150" dist="19050" dir="5400000" algn="bl" rotWithShape="0">
              <a:srgbClr val="000000">
                <a:alpha val="17000"/>
              </a:srgbClr>
            </a:outerShdw>
          </a:effectLst>
        </p:spPr>
        <p:txBody>
          <a:bodyPr spcFirstLastPara="1" wrap="square" lIns="91425" tIns="91425" rIns="91425" bIns="91425" anchor="ctr" anchorCtr="0">
            <a:normAutofit/>
          </a:bodyPr>
          <a:lstStyle/>
          <a:p>
            <a:pPr marL="0" lvl="0" indent="0" algn="ctr" rtl="0">
              <a:spcBef>
                <a:spcPts val="0"/>
              </a:spcBef>
              <a:spcAft>
                <a:spcPts val="0"/>
              </a:spcAft>
              <a:buNone/>
            </a:pPr>
            <a:r>
              <a:rPr lang="es" sz="3444">
                <a:solidFill>
                  <a:schemeClr val="lt1"/>
                </a:solidFill>
                <a:latin typeface="Raleway Black"/>
                <a:ea typeface="Raleway Black"/>
                <a:cs typeface="Raleway Black"/>
                <a:sym typeface="Raleway Black"/>
              </a:rPr>
              <a:t>FUNCIONES DE AGREGACIÓN</a:t>
            </a:r>
            <a:endParaRPr sz="3444">
              <a:solidFill>
                <a:schemeClr val="lt1"/>
              </a:solidFill>
              <a:latin typeface="Raleway Black"/>
              <a:ea typeface="Raleway Black"/>
              <a:cs typeface="Raleway Black"/>
              <a:sym typeface="Raleway Black"/>
            </a:endParaRPr>
          </a:p>
          <a:p>
            <a:pPr marL="0" lvl="0" indent="0" algn="ctr" rtl="0">
              <a:spcBef>
                <a:spcPts val="0"/>
              </a:spcBef>
              <a:spcAft>
                <a:spcPts val="0"/>
              </a:spcAft>
              <a:buNone/>
            </a:pPr>
            <a:r>
              <a:rPr lang="es" sz="1761">
                <a:solidFill>
                  <a:schemeClr val="lt1"/>
                </a:solidFill>
                <a:latin typeface="Raleway"/>
                <a:ea typeface="Raleway"/>
                <a:cs typeface="Raleway"/>
                <a:sym typeface="Raleway"/>
              </a:rPr>
              <a:t>Bases de datos</a:t>
            </a:r>
            <a:endParaRPr sz="1761">
              <a:solidFill>
                <a:schemeClr val="lt1"/>
              </a:solidFill>
              <a:latin typeface="Raleway"/>
              <a:ea typeface="Raleway"/>
              <a:cs typeface="Raleway"/>
              <a:sym typeface="Raleway"/>
            </a:endParaRPr>
          </a:p>
        </p:txBody>
      </p:sp>
      <p:sp>
        <p:nvSpPr>
          <p:cNvPr id="56" name="Google Shape;56;p13"/>
          <p:cNvSpPr txBox="1">
            <a:spLocks noGrp="1"/>
          </p:cNvSpPr>
          <p:nvPr>
            <p:ph type="subTitle" idx="1"/>
          </p:nvPr>
        </p:nvSpPr>
        <p:spPr>
          <a:xfrm>
            <a:off x="311700" y="4118625"/>
            <a:ext cx="8520600" cy="658500"/>
          </a:xfrm>
          <a:prstGeom prst="rect">
            <a:avLst/>
          </a:prstGeom>
          <a:effectLst>
            <a:outerShdw blurRad="57150" dist="19050" dir="5400000" algn="bl" rotWithShape="0">
              <a:srgbClr val="000000">
                <a:alpha val="13000"/>
              </a:srgbClr>
            </a:outerShdw>
          </a:effectLst>
        </p:spPr>
        <p:txBody>
          <a:bodyPr spcFirstLastPara="1" wrap="square" lIns="91425" tIns="91425" rIns="91425" bIns="91425" anchor="t" anchorCtr="0">
            <a:normAutofit/>
          </a:bodyPr>
          <a:lstStyle/>
          <a:p>
            <a:pPr marL="0" lvl="0" indent="0" algn="ctr" rtl="0">
              <a:lnSpc>
                <a:spcPct val="90000"/>
              </a:lnSpc>
              <a:spcBef>
                <a:spcPts val="0"/>
              </a:spcBef>
              <a:spcAft>
                <a:spcPts val="0"/>
              </a:spcAft>
              <a:buClr>
                <a:schemeClr val="lt1"/>
              </a:buClr>
              <a:buSzPct val="100000"/>
              <a:buFont typeface="Arial"/>
              <a:buNone/>
            </a:pPr>
            <a:r>
              <a:rPr lang="es" sz="1800" b="1" dirty="0">
                <a:solidFill>
                  <a:schemeClr val="lt1"/>
                </a:solidFill>
                <a:latin typeface="Raleway"/>
                <a:ea typeface="Raleway"/>
                <a:cs typeface="Raleway"/>
                <a:sym typeface="Raleway"/>
              </a:rPr>
              <a:t>Universidad Autónoma de Manizales</a:t>
            </a:r>
            <a:r>
              <a:rPr lang="es" sz="1800" dirty="0">
                <a:solidFill>
                  <a:schemeClr val="lt1"/>
                </a:solidFill>
                <a:latin typeface="Raleway"/>
                <a:ea typeface="Raleway"/>
                <a:cs typeface="Raleway"/>
                <a:sym typeface="Raleway"/>
              </a:rPr>
              <a:t> - </a:t>
            </a:r>
            <a:r>
              <a:rPr lang="es" sz="1800" b="1" dirty="0">
                <a:solidFill>
                  <a:schemeClr val="lt1"/>
                </a:solidFill>
                <a:latin typeface="Raleway"/>
                <a:ea typeface="Raleway"/>
                <a:cs typeface="Raleway"/>
                <a:sym typeface="Raleway"/>
              </a:rPr>
              <a:t>Universidad en Tu </a:t>
            </a:r>
            <a:r>
              <a:rPr lang="es" sz="1800" b="1" dirty="0" smtClean="0">
                <a:solidFill>
                  <a:schemeClr val="lt1"/>
                </a:solidFill>
                <a:latin typeface="Raleway"/>
                <a:ea typeface="Raleway"/>
                <a:cs typeface="Raleway"/>
                <a:sym typeface="Raleway"/>
              </a:rPr>
              <a:t>Colegio</a:t>
            </a:r>
            <a:endParaRPr sz="2400" b="1" dirty="0">
              <a:solidFill>
                <a:schemeClr val="lt1"/>
              </a:solidFill>
              <a:latin typeface="Calibri"/>
              <a:ea typeface="Calibri"/>
              <a:cs typeface="Calibri"/>
              <a:sym typeface="Calibri"/>
            </a:endParaRPr>
          </a:p>
        </p:txBody>
      </p:sp>
      <p:pic>
        <p:nvPicPr>
          <p:cNvPr id="57" name="Google Shape;57;p13"/>
          <p:cNvPicPr preferRelativeResize="0"/>
          <p:nvPr/>
        </p:nvPicPr>
        <p:blipFill rotWithShape="1">
          <a:blip r:embed="rId4">
            <a:alphaModFix/>
          </a:blip>
          <a:srcRect/>
          <a:stretch/>
        </p:blipFill>
        <p:spPr>
          <a:xfrm>
            <a:off x="4803873" y="2420950"/>
            <a:ext cx="2102425" cy="842000"/>
          </a:xfrm>
          <a:prstGeom prst="rect">
            <a:avLst/>
          </a:prstGeom>
          <a:noFill/>
          <a:ln>
            <a:noFill/>
          </a:ln>
        </p:spPr>
      </p:pic>
      <p:pic>
        <p:nvPicPr>
          <p:cNvPr id="58" name="Google Shape;58;p13"/>
          <p:cNvPicPr preferRelativeResize="0"/>
          <p:nvPr/>
        </p:nvPicPr>
        <p:blipFill>
          <a:blip r:embed="rId5">
            <a:alphaModFix/>
          </a:blip>
          <a:stretch>
            <a:fillRect/>
          </a:stretch>
        </p:blipFill>
        <p:spPr>
          <a:xfrm>
            <a:off x="2237699" y="2274138"/>
            <a:ext cx="1954220" cy="1135624"/>
          </a:xfrm>
          <a:prstGeom prst="rect">
            <a:avLst/>
          </a:prstGeom>
          <a:noFill/>
          <a:ln>
            <a:noFill/>
          </a:ln>
        </p:spPr>
      </p:pic>
      <p:cxnSp>
        <p:nvCxnSpPr>
          <p:cNvPr id="59" name="Google Shape;59;p13"/>
          <p:cNvCxnSpPr/>
          <p:nvPr/>
        </p:nvCxnSpPr>
        <p:spPr>
          <a:xfrm>
            <a:off x="4416900" y="2302100"/>
            <a:ext cx="0" cy="10797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2"/>
          <p:cNvSpPr/>
          <p:nvPr/>
        </p:nvSpPr>
        <p:spPr>
          <a:xfrm>
            <a:off x="42190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40919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txBox="1">
            <a:spLocks noGrp="1"/>
          </p:cNvSpPr>
          <p:nvPr>
            <p:ph type="title"/>
          </p:nvPr>
        </p:nvSpPr>
        <p:spPr>
          <a:xfrm>
            <a:off x="-396000" y="-27850"/>
            <a:ext cx="48243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CREACIÓN DE UNA VISTA</a:t>
            </a:r>
            <a:endParaRPr>
              <a:solidFill>
                <a:schemeClr val="lt1"/>
              </a:solidFill>
              <a:latin typeface="Raleway Black"/>
              <a:ea typeface="Raleway Black"/>
              <a:cs typeface="Raleway Black"/>
              <a:sym typeface="Raleway Black"/>
            </a:endParaRPr>
          </a:p>
        </p:txBody>
      </p:sp>
      <p:sp>
        <p:nvSpPr>
          <p:cNvPr id="139" name="Google Shape;139;p22"/>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fontScale="85000" lnSpcReduction="10000"/>
          </a:bodyPr>
          <a:lstStyle/>
          <a:p>
            <a:pPr marL="0" lvl="0" indent="0" algn="l" rtl="0">
              <a:lnSpc>
                <a:spcPct val="150000"/>
              </a:lnSpc>
              <a:spcBef>
                <a:spcPts val="0"/>
              </a:spcBef>
              <a:spcAft>
                <a:spcPts val="0"/>
              </a:spcAft>
              <a:buNone/>
            </a:pPr>
            <a:r>
              <a:rPr lang="es" dirty="0">
                <a:latin typeface="Raleway"/>
                <a:ea typeface="Raleway"/>
                <a:cs typeface="Raleway"/>
                <a:sym typeface="Raleway"/>
              </a:rPr>
              <a:t>Para crear una vista, basta con usar la instrucción </a:t>
            </a:r>
            <a:endParaRPr dirty="0">
              <a:latin typeface="Raleway"/>
              <a:ea typeface="Raleway"/>
              <a:cs typeface="Raleway"/>
              <a:sym typeface="Raleway"/>
            </a:endParaRPr>
          </a:p>
          <a:p>
            <a:pPr marL="0" lvl="0" indent="0" algn="l" rtl="0">
              <a:lnSpc>
                <a:spcPct val="150000"/>
              </a:lnSpc>
              <a:spcBef>
                <a:spcPts val="0"/>
              </a:spcBef>
              <a:spcAft>
                <a:spcPts val="0"/>
              </a:spcAft>
              <a:buNone/>
            </a:pPr>
            <a:r>
              <a:rPr lang="es" dirty="0">
                <a:latin typeface="Raleway"/>
                <a:ea typeface="Raleway"/>
                <a:cs typeface="Raleway"/>
                <a:sym typeface="Raleway"/>
              </a:rPr>
              <a:t>CREATE VIEW, como se muestra a continuación:</a:t>
            </a:r>
            <a:endParaRPr dirty="0">
              <a:latin typeface="Raleway"/>
              <a:ea typeface="Raleway"/>
              <a:cs typeface="Raleway"/>
              <a:sym typeface="Raleway"/>
            </a:endParaRPr>
          </a:p>
          <a:p>
            <a:pPr marL="0" lvl="0" indent="0" algn="l" rtl="0">
              <a:lnSpc>
                <a:spcPct val="100000"/>
              </a:lnSpc>
              <a:spcBef>
                <a:spcPts val="0"/>
              </a:spcBef>
              <a:spcAft>
                <a:spcPts val="0"/>
              </a:spcAft>
              <a:buNone/>
            </a:pPr>
            <a:endParaRPr dirty="0">
              <a:latin typeface="Raleway"/>
              <a:ea typeface="Raleway"/>
              <a:cs typeface="Raleway"/>
              <a:sym typeface="Raleway"/>
            </a:endParaRPr>
          </a:p>
          <a:p>
            <a:pPr marL="0" lvl="0" indent="0" algn="l" rtl="0">
              <a:lnSpc>
                <a:spcPct val="115000"/>
              </a:lnSpc>
              <a:spcBef>
                <a:spcPts val="0"/>
              </a:spcBef>
              <a:spcAft>
                <a:spcPts val="0"/>
              </a:spcAft>
              <a:buClr>
                <a:schemeClr val="dk1"/>
              </a:buClr>
              <a:buSzPct val="61111"/>
              <a:buFont typeface="Arial"/>
              <a:buNone/>
            </a:pPr>
            <a:r>
              <a:rPr lang="es" b="1" dirty="0">
                <a:latin typeface="Raleway"/>
                <a:ea typeface="Raleway"/>
                <a:cs typeface="Raleway"/>
                <a:sym typeface="Raleway"/>
              </a:rPr>
              <a:t>CREATE VIEW </a:t>
            </a:r>
            <a:r>
              <a:rPr lang="es" dirty="0">
                <a:latin typeface="Raleway"/>
                <a:ea typeface="Raleway"/>
                <a:cs typeface="Raleway"/>
                <a:sym typeface="Raleway"/>
              </a:rPr>
              <a:t>nombre_vista </a:t>
            </a:r>
            <a:r>
              <a:rPr lang="es" b="1" dirty="0">
                <a:latin typeface="Raleway"/>
                <a:ea typeface="Raleway"/>
                <a:cs typeface="Raleway"/>
                <a:sym typeface="Raleway"/>
              </a:rPr>
              <a:t>AS</a:t>
            </a:r>
            <a:endParaRPr b="1" dirty="0">
              <a:latin typeface="Raleway"/>
              <a:ea typeface="Raleway"/>
              <a:cs typeface="Raleway"/>
              <a:sym typeface="Raleway"/>
            </a:endParaRPr>
          </a:p>
          <a:p>
            <a:pPr marL="0" lvl="0" indent="0" algn="l" rtl="0">
              <a:lnSpc>
                <a:spcPct val="115000"/>
              </a:lnSpc>
              <a:spcBef>
                <a:spcPts val="0"/>
              </a:spcBef>
              <a:spcAft>
                <a:spcPts val="0"/>
              </a:spcAft>
              <a:buClr>
                <a:schemeClr val="dk1"/>
              </a:buClr>
              <a:buSzPct val="61111"/>
              <a:buFont typeface="Arial"/>
              <a:buNone/>
            </a:pPr>
            <a:r>
              <a:rPr lang="es" b="1" dirty="0">
                <a:latin typeface="Raleway"/>
                <a:ea typeface="Raleway"/>
                <a:cs typeface="Raleway"/>
                <a:sym typeface="Raleway"/>
              </a:rPr>
              <a:t>SELECT</a:t>
            </a:r>
            <a:r>
              <a:rPr lang="es" dirty="0">
                <a:latin typeface="Raleway"/>
                <a:ea typeface="Raleway"/>
                <a:cs typeface="Raleway"/>
                <a:sym typeface="Raleway"/>
              </a:rPr>
              <a:t> column1, column2, ...</a:t>
            </a:r>
            <a:endParaRPr dirty="0">
              <a:latin typeface="Raleway"/>
              <a:ea typeface="Raleway"/>
              <a:cs typeface="Raleway"/>
              <a:sym typeface="Raleway"/>
            </a:endParaRPr>
          </a:p>
          <a:p>
            <a:pPr marL="0" lvl="0" indent="0" algn="l" rtl="0">
              <a:lnSpc>
                <a:spcPct val="115000"/>
              </a:lnSpc>
              <a:spcBef>
                <a:spcPts val="0"/>
              </a:spcBef>
              <a:spcAft>
                <a:spcPts val="0"/>
              </a:spcAft>
              <a:buNone/>
            </a:pPr>
            <a:r>
              <a:rPr lang="es" b="1" dirty="0">
                <a:latin typeface="Raleway"/>
                <a:ea typeface="Raleway"/>
                <a:cs typeface="Raleway"/>
                <a:sym typeface="Raleway"/>
              </a:rPr>
              <a:t>FROM </a:t>
            </a:r>
            <a:r>
              <a:rPr lang="es" dirty="0">
                <a:latin typeface="Raleway"/>
                <a:ea typeface="Raleway"/>
                <a:cs typeface="Raleway"/>
                <a:sym typeface="Raleway"/>
              </a:rPr>
              <a:t>table_name</a:t>
            </a:r>
            <a:endParaRPr dirty="0">
              <a:latin typeface="Raleway"/>
              <a:ea typeface="Raleway"/>
              <a:cs typeface="Raleway"/>
              <a:sym typeface="Raleway"/>
            </a:endParaRPr>
          </a:p>
          <a:p>
            <a:pPr marL="0" lvl="0" indent="0" algn="l" rtl="0">
              <a:lnSpc>
                <a:spcPct val="115000"/>
              </a:lnSpc>
              <a:spcBef>
                <a:spcPts val="0"/>
              </a:spcBef>
              <a:spcAft>
                <a:spcPts val="0"/>
              </a:spcAft>
              <a:buNone/>
            </a:pPr>
            <a:r>
              <a:rPr lang="es" b="1" dirty="0">
                <a:latin typeface="Raleway"/>
                <a:ea typeface="Raleway"/>
                <a:cs typeface="Raleway"/>
                <a:sym typeface="Raleway"/>
              </a:rPr>
              <a:t>WHERE </a:t>
            </a:r>
            <a:r>
              <a:rPr lang="es" dirty="0">
                <a:latin typeface="Raleway"/>
                <a:ea typeface="Raleway"/>
                <a:cs typeface="Raleway"/>
                <a:sym typeface="Raleway"/>
              </a:rPr>
              <a:t>condition;</a:t>
            </a:r>
            <a:endParaRPr dirty="0">
              <a:latin typeface="Raleway"/>
              <a:ea typeface="Raleway"/>
              <a:cs typeface="Raleway"/>
              <a:sym typeface="Raleway"/>
            </a:endParaRPr>
          </a:p>
          <a:p>
            <a:pPr marL="0" lvl="0" indent="0" algn="l" rtl="0">
              <a:lnSpc>
                <a:spcPct val="100000"/>
              </a:lnSpc>
              <a:spcBef>
                <a:spcPts val="0"/>
              </a:spcBef>
              <a:spcAft>
                <a:spcPts val="0"/>
              </a:spcAft>
              <a:buNone/>
            </a:pPr>
            <a:endParaRPr dirty="0">
              <a:latin typeface="Raleway"/>
              <a:ea typeface="Raleway"/>
              <a:cs typeface="Raleway"/>
              <a:sym typeface="Raleway"/>
            </a:endParaRPr>
          </a:p>
          <a:p>
            <a:pPr marL="0" lvl="0" indent="0" algn="l" rtl="0">
              <a:lnSpc>
                <a:spcPct val="150000"/>
              </a:lnSpc>
              <a:spcBef>
                <a:spcPts val="0"/>
              </a:spcBef>
              <a:spcAft>
                <a:spcPts val="0"/>
              </a:spcAft>
              <a:buNone/>
            </a:pPr>
            <a:r>
              <a:rPr lang="es" dirty="0">
                <a:latin typeface="Raleway"/>
                <a:ea typeface="Raleway"/>
                <a:cs typeface="Raleway"/>
                <a:sym typeface="Raleway"/>
              </a:rPr>
              <a:t>Donde </a:t>
            </a:r>
            <a:r>
              <a:rPr lang="es" b="1" dirty="0">
                <a:latin typeface="Raleway"/>
                <a:ea typeface="Raleway"/>
                <a:cs typeface="Raleway"/>
                <a:sym typeface="Raleway"/>
              </a:rPr>
              <a:t>nombre_vista </a:t>
            </a:r>
            <a:r>
              <a:rPr lang="es" dirty="0">
                <a:latin typeface="Raleway"/>
                <a:ea typeface="Raleway"/>
                <a:cs typeface="Raleway"/>
                <a:sym typeface="Raleway"/>
              </a:rPr>
              <a:t>es el nombre que quieres darle a la vista, y la consulta SELECT define el </a:t>
            </a:r>
            <a:r>
              <a:rPr lang="es" b="1" dirty="0">
                <a:latin typeface="Raleway"/>
                <a:ea typeface="Raleway"/>
                <a:cs typeface="Raleway"/>
                <a:sym typeface="Raleway"/>
              </a:rPr>
              <a:t>contenido de la vista</a:t>
            </a:r>
            <a:r>
              <a:rPr lang="es" dirty="0">
                <a:latin typeface="Raleway"/>
                <a:ea typeface="Raleway"/>
                <a:cs typeface="Raleway"/>
                <a:sym typeface="Raleway"/>
              </a:rPr>
              <a:t>. Puedes incluir varias tablas en la consulta SELECT y usar JOIN, WHERE, y GROUP BY para definir el contenido de la vista .</a:t>
            </a:r>
            <a:endParaRPr dirty="0">
              <a:latin typeface="Raleway"/>
              <a:ea typeface="Raleway"/>
              <a:cs typeface="Raleway"/>
              <a:sym typeface="Raleway"/>
            </a:endParaRPr>
          </a:p>
        </p:txBody>
      </p:sp>
      <p:pic>
        <p:nvPicPr>
          <p:cNvPr id="140" name="Google Shape;140;p22"/>
          <p:cNvPicPr preferRelativeResize="0"/>
          <p:nvPr/>
        </p:nvPicPr>
        <p:blipFill>
          <a:blip r:embed="rId3">
            <a:alphaModFix/>
          </a:blip>
          <a:stretch>
            <a:fillRect/>
          </a:stretch>
        </p:blipFill>
        <p:spPr>
          <a:xfrm>
            <a:off x="5792975" y="939625"/>
            <a:ext cx="3085100" cy="3085100"/>
          </a:xfrm>
          <a:prstGeom prst="rect">
            <a:avLst/>
          </a:prstGeom>
          <a:noFill/>
          <a:ln>
            <a:noFill/>
          </a:ln>
        </p:spPr>
      </p:pic>
    </p:spTree>
    <p:extLst>
      <p:ext uri="{BB962C8B-B14F-4D97-AF65-F5344CB8AC3E}">
        <p14:creationId xmlns:p14="http://schemas.microsoft.com/office/powerpoint/2010/main" val="42119927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p:nvPr/>
        </p:nvSpPr>
        <p:spPr>
          <a:xfrm>
            <a:off x="16302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5031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txBox="1">
            <a:spLocks noGrp="1"/>
          </p:cNvSpPr>
          <p:nvPr>
            <p:ph type="title"/>
          </p:nvPr>
        </p:nvSpPr>
        <p:spPr>
          <a:xfrm>
            <a:off x="-396000" y="-27850"/>
            <a:ext cx="22395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Ejercicio</a:t>
            </a:r>
            <a:endParaRPr>
              <a:solidFill>
                <a:schemeClr val="lt1"/>
              </a:solidFill>
              <a:latin typeface="Raleway Black"/>
              <a:ea typeface="Raleway Black"/>
              <a:cs typeface="Raleway Black"/>
              <a:sym typeface="Raleway Black"/>
            </a:endParaRPr>
          </a:p>
        </p:txBody>
      </p:sp>
      <p:pic>
        <p:nvPicPr>
          <p:cNvPr id="76" name="Google Shape;76;p15"/>
          <p:cNvPicPr preferRelativeResize="0"/>
          <p:nvPr/>
        </p:nvPicPr>
        <p:blipFill>
          <a:blip r:embed="rId3">
            <a:alphaModFix/>
          </a:blip>
          <a:stretch>
            <a:fillRect/>
          </a:stretch>
        </p:blipFill>
        <p:spPr>
          <a:xfrm>
            <a:off x="5754100" y="1029200"/>
            <a:ext cx="3085100" cy="3085100"/>
          </a:xfrm>
          <a:prstGeom prst="rect">
            <a:avLst/>
          </a:prstGeom>
          <a:noFill/>
          <a:ln>
            <a:noFill/>
          </a:ln>
        </p:spPr>
      </p:pic>
      <p:sp>
        <p:nvSpPr>
          <p:cNvPr id="77" name="Google Shape;77;p15"/>
          <p:cNvSpPr txBox="1">
            <a:spLocks noGrp="1"/>
          </p:cNvSpPr>
          <p:nvPr>
            <p:ph type="body" idx="1"/>
          </p:nvPr>
        </p:nvSpPr>
        <p:spPr>
          <a:xfrm>
            <a:off x="388300" y="1029200"/>
            <a:ext cx="5365800" cy="3831000"/>
          </a:xfrm>
          <a:prstGeom prst="rect">
            <a:avLst/>
          </a:prstGeom>
        </p:spPr>
        <p:txBody>
          <a:bodyPr spcFirstLastPara="1" wrap="square" lIns="91425" tIns="91425" rIns="91425" bIns="91425" anchor="t" anchorCtr="0">
            <a:normAutofit fontScale="62500" lnSpcReduction="20000"/>
          </a:bodyPr>
          <a:lstStyle/>
          <a:p>
            <a:pPr marL="0" lvl="0" indent="0" algn="l" rtl="0">
              <a:lnSpc>
                <a:spcPct val="150000"/>
              </a:lnSpc>
              <a:spcBef>
                <a:spcPts val="0"/>
              </a:spcBef>
              <a:spcAft>
                <a:spcPts val="0"/>
              </a:spcAft>
              <a:buClr>
                <a:schemeClr val="dk1"/>
              </a:buClr>
              <a:buSzPct val="61111"/>
              <a:buFont typeface="Arial"/>
              <a:buNone/>
            </a:pPr>
            <a:r>
              <a:rPr lang="es" dirty="0">
                <a:latin typeface="Raleway"/>
                <a:ea typeface="Raleway"/>
                <a:cs typeface="Raleway"/>
                <a:sym typeface="Raleway"/>
              </a:rPr>
              <a:t>Las funciones de agregación en SQL son funciones que permiten realizar operaciones sobre un conjunto de resultados, pero devolviendo un único valor agregado para todos ellos. Las funciones de agregación básicas que soportan todos los gestores de datos son las siguientes:</a:t>
            </a:r>
            <a:endParaRPr dirty="0">
              <a:latin typeface="Raleway"/>
              <a:ea typeface="Raleway"/>
              <a:cs typeface="Raleway"/>
              <a:sym typeface="Raleway"/>
            </a:endParaRPr>
          </a:p>
          <a:p>
            <a:pPr marL="457200" lvl="0" indent="-300037" algn="l" rtl="0">
              <a:lnSpc>
                <a:spcPct val="150000"/>
              </a:lnSpc>
              <a:spcBef>
                <a:spcPts val="1200"/>
              </a:spcBef>
              <a:spcAft>
                <a:spcPts val="0"/>
              </a:spcAft>
              <a:buSzPct val="100000"/>
              <a:buFont typeface="Raleway"/>
              <a:buChar char="●"/>
            </a:pPr>
            <a:r>
              <a:rPr lang="es" b="1" dirty="0">
                <a:latin typeface="Raleway"/>
                <a:ea typeface="Raleway"/>
                <a:cs typeface="Raleway"/>
                <a:sym typeface="Raleway"/>
              </a:rPr>
              <a:t>COUNT</a:t>
            </a:r>
            <a:r>
              <a:rPr lang="es" dirty="0">
                <a:latin typeface="Raleway"/>
                <a:ea typeface="Raleway"/>
                <a:cs typeface="Raleway"/>
                <a:sym typeface="Raleway"/>
              </a:rPr>
              <a:t>(column_name | *): devuelve el número de filas de una tabla.</a:t>
            </a:r>
            <a:endParaRPr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b="1" dirty="0">
                <a:latin typeface="Raleway"/>
                <a:ea typeface="Raleway"/>
                <a:cs typeface="Raleway"/>
                <a:sym typeface="Raleway"/>
              </a:rPr>
              <a:t>SUM</a:t>
            </a:r>
            <a:r>
              <a:rPr lang="es" dirty="0">
                <a:latin typeface="Raleway"/>
                <a:ea typeface="Raleway"/>
                <a:cs typeface="Raleway"/>
                <a:sym typeface="Raleway"/>
              </a:rPr>
              <a:t>(column_name): devuelve la suma de los valores de una columna numérica.</a:t>
            </a:r>
            <a:endParaRPr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b="1" dirty="0">
                <a:latin typeface="Raleway"/>
                <a:ea typeface="Raleway"/>
                <a:cs typeface="Raleway"/>
                <a:sym typeface="Raleway"/>
              </a:rPr>
              <a:t>AVG</a:t>
            </a:r>
            <a:r>
              <a:rPr lang="es" dirty="0">
                <a:latin typeface="Raleway"/>
                <a:ea typeface="Raleway"/>
                <a:cs typeface="Raleway"/>
                <a:sym typeface="Raleway"/>
              </a:rPr>
              <a:t>(column_name): devuelve el valor medio de una columna numérica.</a:t>
            </a:r>
            <a:endParaRPr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b="1" dirty="0">
                <a:latin typeface="Raleway"/>
                <a:ea typeface="Raleway"/>
                <a:cs typeface="Raleway"/>
                <a:sym typeface="Raleway"/>
              </a:rPr>
              <a:t>MIN</a:t>
            </a:r>
            <a:r>
              <a:rPr lang="es" dirty="0">
                <a:latin typeface="Raleway"/>
                <a:ea typeface="Raleway"/>
                <a:cs typeface="Raleway"/>
                <a:sym typeface="Raleway"/>
              </a:rPr>
              <a:t>(column_name): devuelve el valor mínimo de una columna.</a:t>
            </a:r>
            <a:endParaRPr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b="1" dirty="0">
                <a:latin typeface="Raleway"/>
                <a:ea typeface="Raleway"/>
                <a:cs typeface="Raleway"/>
                <a:sym typeface="Raleway"/>
              </a:rPr>
              <a:t>MAX</a:t>
            </a:r>
            <a:r>
              <a:rPr lang="es" dirty="0">
                <a:latin typeface="Raleway"/>
                <a:ea typeface="Raleway"/>
                <a:cs typeface="Raleway"/>
                <a:sym typeface="Raleway"/>
              </a:rPr>
              <a:t>(column_name): devuelve el valor máximo de una columna.</a:t>
            </a:r>
            <a:endParaRPr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b="1" dirty="0">
                <a:latin typeface="Raleway"/>
                <a:ea typeface="Raleway"/>
                <a:cs typeface="Raleway"/>
                <a:sym typeface="Raleway"/>
              </a:rPr>
              <a:t>STDEV</a:t>
            </a:r>
            <a:r>
              <a:rPr lang="es" dirty="0">
                <a:latin typeface="Raleway"/>
                <a:ea typeface="Raleway"/>
                <a:cs typeface="Raleway"/>
                <a:sym typeface="Raleway"/>
              </a:rPr>
              <a:t>(column_name): devuelve la desviación estándar de una columna numérica.</a:t>
            </a:r>
            <a:endParaRPr dirty="0">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p:nvPr/>
        </p:nvSpPr>
        <p:spPr>
          <a:xfrm>
            <a:off x="16302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5031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txBox="1">
            <a:spLocks noGrp="1"/>
          </p:cNvSpPr>
          <p:nvPr>
            <p:ph type="title"/>
          </p:nvPr>
        </p:nvSpPr>
        <p:spPr>
          <a:xfrm>
            <a:off x="-396000" y="-27850"/>
            <a:ext cx="22395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Ejercicio</a:t>
            </a:r>
            <a:endParaRPr>
              <a:solidFill>
                <a:schemeClr val="lt1"/>
              </a:solidFill>
              <a:latin typeface="Raleway Black"/>
              <a:ea typeface="Raleway Black"/>
              <a:cs typeface="Raleway Black"/>
              <a:sym typeface="Raleway Black"/>
            </a:endParaRPr>
          </a:p>
        </p:txBody>
      </p:sp>
      <p:pic>
        <p:nvPicPr>
          <p:cNvPr id="76" name="Google Shape;76;p15"/>
          <p:cNvPicPr preferRelativeResize="0"/>
          <p:nvPr/>
        </p:nvPicPr>
        <p:blipFill>
          <a:blip r:embed="rId3">
            <a:alphaModFix/>
          </a:blip>
          <a:stretch>
            <a:fillRect/>
          </a:stretch>
        </p:blipFill>
        <p:spPr>
          <a:xfrm>
            <a:off x="6484620" y="118610"/>
            <a:ext cx="2451225" cy="2205490"/>
          </a:xfrm>
          <a:prstGeom prst="rect">
            <a:avLst/>
          </a:prstGeom>
          <a:noFill/>
          <a:ln>
            <a:noFill/>
          </a:ln>
        </p:spPr>
      </p:pic>
      <p:sp>
        <p:nvSpPr>
          <p:cNvPr id="77" name="Google Shape;77;p15"/>
          <p:cNvSpPr txBox="1">
            <a:spLocks noGrp="1"/>
          </p:cNvSpPr>
          <p:nvPr>
            <p:ph type="body" idx="1"/>
          </p:nvPr>
        </p:nvSpPr>
        <p:spPr>
          <a:xfrm>
            <a:off x="0" y="1029200"/>
            <a:ext cx="7680960" cy="3831000"/>
          </a:xfrm>
          <a:prstGeom prst="rect">
            <a:avLst/>
          </a:prstGeom>
        </p:spPr>
        <p:txBody>
          <a:bodyPr spcFirstLastPara="1" wrap="square" lIns="91425" tIns="91425" rIns="91425" bIns="91425" anchor="t" anchorCtr="0">
            <a:normAutofit/>
          </a:bodyPr>
          <a:lstStyle/>
          <a:p>
            <a:r>
              <a:rPr lang="es-MX" dirty="0"/>
              <a:t>¿</a:t>
            </a:r>
            <a:r>
              <a:rPr lang="es-MX" sz="1600" dirty="0"/>
              <a:t>Cuántos clientes hay en la base de datos?</a:t>
            </a:r>
          </a:p>
          <a:p>
            <a:r>
              <a:rPr lang="es-MX" sz="1600" dirty="0"/>
              <a:t>¿Cuántos empleados trabajan en la empresa?</a:t>
            </a:r>
          </a:p>
          <a:p>
            <a:r>
              <a:rPr lang="es-MX" sz="1600" dirty="0"/>
              <a:t>¿Cuántos productos diferentes están disponibles?</a:t>
            </a:r>
          </a:p>
          <a:p>
            <a:r>
              <a:rPr lang="es-MX" sz="1600" dirty="0"/>
              <a:t>¿Cuál es el precio promedio de los productos?</a:t>
            </a:r>
          </a:p>
          <a:p>
            <a:r>
              <a:rPr lang="es-MX" sz="1600" dirty="0"/>
              <a:t>¿Cuál es el total de ventas realizadas hasta la fecha</a:t>
            </a:r>
            <a:r>
              <a:rPr lang="es-MX" sz="1600" dirty="0" smtClean="0"/>
              <a:t>?</a:t>
            </a:r>
          </a:p>
          <a:p>
            <a:r>
              <a:rPr lang="es-MX" sz="1600" dirty="0"/>
              <a:t>¿Cuál es el número máximo de productos vendidos en un solo pedido?</a:t>
            </a:r>
          </a:p>
          <a:p>
            <a:r>
              <a:rPr lang="es-MX" sz="1600" dirty="0"/>
              <a:t>¿Cuál es el número mínimo de productos vendidos en un solo pedido?</a:t>
            </a:r>
          </a:p>
          <a:p>
            <a:r>
              <a:rPr lang="es-MX" sz="1600" dirty="0"/>
              <a:t>¿Cuál es el valor máximo de un pedido?</a:t>
            </a:r>
          </a:p>
          <a:p>
            <a:r>
              <a:rPr lang="es-MX" sz="1600" dirty="0"/>
              <a:t>¿Cuál es el valor mínimo de un pedido?</a:t>
            </a:r>
          </a:p>
          <a:p>
            <a:r>
              <a:rPr lang="es-MX" sz="1600" dirty="0"/>
              <a:t>¿Cuántos pedidos se realizaron en cada año?</a:t>
            </a:r>
          </a:p>
          <a:p>
            <a:pPr marL="0" lvl="0" indent="0">
              <a:lnSpc>
                <a:spcPct val="150000"/>
              </a:lnSpc>
              <a:buClr>
                <a:schemeClr val="dk1"/>
              </a:buClr>
              <a:buSzPct val="61111"/>
              <a:buNone/>
            </a:pPr>
            <a:endParaRPr lang="es-MX" dirty="0">
              <a:latin typeface="Raleway"/>
              <a:ea typeface="Raleway"/>
              <a:cs typeface="Raleway"/>
              <a:sym typeface="Raleway"/>
            </a:endParaRPr>
          </a:p>
          <a:p>
            <a:endParaRPr lang="es-MX" dirty="0"/>
          </a:p>
        </p:txBody>
      </p:sp>
    </p:spTree>
    <p:extLst>
      <p:ext uri="{BB962C8B-B14F-4D97-AF65-F5344CB8AC3E}">
        <p14:creationId xmlns:p14="http://schemas.microsoft.com/office/powerpoint/2010/main" val="2208874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p:nvPr/>
        </p:nvSpPr>
        <p:spPr>
          <a:xfrm>
            <a:off x="16302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5031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txBox="1">
            <a:spLocks noGrp="1"/>
          </p:cNvSpPr>
          <p:nvPr>
            <p:ph type="title"/>
          </p:nvPr>
        </p:nvSpPr>
        <p:spPr>
          <a:xfrm>
            <a:off x="-396000" y="-27850"/>
            <a:ext cx="22395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Ejercicio</a:t>
            </a:r>
            <a:endParaRPr>
              <a:solidFill>
                <a:schemeClr val="lt1"/>
              </a:solidFill>
              <a:latin typeface="Raleway Black"/>
              <a:ea typeface="Raleway Black"/>
              <a:cs typeface="Raleway Black"/>
              <a:sym typeface="Raleway Black"/>
            </a:endParaRPr>
          </a:p>
        </p:txBody>
      </p:sp>
      <p:pic>
        <p:nvPicPr>
          <p:cNvPr id="76" name="Google Shape;76;p15"/>
          <p:cNvPicPr preferRelativeResize="0"/>
          <p:nvPr/>
        </p:nvPicPr>
        <p:blipFill>
          <a:blip r:embed="rId3">
            <a:alphaModFix/>
          </a:blip>
          <a:stretch>
            <a:fillRect/>
          </a:stretch>
        </p:blipFill>
        <p:spPr>
          <a:xfrm>
            <a:off x="6484620" y="118610"/>
            <a:ext cx="2451225" cy="2205490"/>
          </a:xfrm>
          <a:prstGeom prst="rect">
            <a:avLst/>
          </a:prstGeom>
          <a:noFill/>
          <a:ln>
            <a:noFill/>
          </a:ln>
        </p:spPr>
      </p:pic>
      <p:sp>
        <p:nvSpPr>
          <p:cNvPr id="77" name="Google Shape;77;p15"/>
          <p:cNvSpPr txBox="1">
            <a:spLocks noGrp="1"/>
          </p:cNvSpPr>
          <p:nvPr>
            <p:ph type="body" idx="1"/>
          </p:nvPr>
        </p:nvSpPr>
        <p:spPr>
          <a:xfrm>
            <a:off x="106680" y="1029200"/>
            <a:ext cx="7574280" cy="3831000"/>
          </a:xfrm>
          <a:prstGeom prst="rect">
            <a:avLst/>
          </a:prstGeom>
        </p:spPr>
        <p:txBody>
          <a:bodyPr spcFirstLastPara="1" wrap="square" lIns="91425" tIns="91425" rIns="91425" bIns="91425" anchor="t" anchorCtr="0">
            <a:normAutofit/>
          </a:bodyPr>
          <a:lstStyle/>
          <a:p>
            <a:r>
              <a:rPr lang="es-MX" dirty="0"/>
              <a:t>¿Cuál es el total de ventas por país?</a:t>
            </a:r>
          </a:p>
          <a:p>
            <a:r>
              <a:rPr lang="es-MX" dirty="0"/>
              <a:t>¿Cuál es el cliente que ha realizado el mayor número de pedidos?</a:t>
            </a:r>
          </a:p>
          <a:p>
            <a:r>
              <a:rPr lang="es-MX" dirty="0"/>
              <a:t>¿Cuál es el empleado que ha atendido más pedidos?</a:t>
            </a:r>
          </a:p>
          <a:p>
            <a:r>
              <a:rPr lang="es-MX" dirty="0"/>
              <a:t>¿Cuál es el producto más vendido en términos de cantidad?</a:t>
            </a:r>
          </a:p>
          <a:p>
            <a:r>
              <a:rPr lang="es-MX" dirty="0"/>
              <a:t>¿Cuál es el producto más vendido en términos de ingresos?</a:t>
            </a:r>
          </a:p>
          <a:p>
            <a:r>
              <a:rPr lang="es-MX" dirty="0"/>
              <a:t>¿Cuál es la cantidad total de productos vendidos por cada empleado?</a:t>
            </a:r>
          </a:p>
          <a:p>
            <a:r>
              <a:rPr lang="es-MX" dirty="0"/>
              <a:t>¿Cuál es el cliente que ha generado más ingresos?</a:t>
            </a:r>
          </a:p>
          <a:p>
            <a:r>
              <a:rPr lang="es-MX" dirty="0"/>
              <a:t>¿Cuántos productos se han vendido en cada categoría?</a:t>
            </a:r>
          </a:p>
          <a:p>
            <a:r>
              <a:rPr lang="es-MX" dirty="0"/>
              <a:t>¿Cuál es el promedio de productos vendidos por cliente?</a:t>
            </a:r>
          </a:p>
          <a:p>
            <a:r>
              <a:rPr lang="es-MX" dirty="0"/>
              <a:t>¿Cuál es el promedio de ventas por empleado?</a:t>
            </a:r>
          </a:p>
          <a:p>
            <a:pPr marL="0" lvl="0" indent="0">
              <a:lnSpc>
                <a:spcPct val="150000"/>
              </a:lnSpc>
              <a:buClr>
                <a:schemeClr val="dk1"/>
              </a:buClr>
              <a:buSzPct val="61111"/>
              <a:buNone/>
            </a:pPr>
            <a:endParaRPr lang="es-MX" dirty="0">
              <a:latin typeface="Raleway"/>
              <a:ea typeface="Raleway"/>
              <a:cs typeface="Raleway"/>
              <a:sym typeface="Raleway"/>
            </a:endParaRPr>
          </a:p>
          <a:p>
            <a:endParaRPr lang="es-MX" dirty="0"/>
          </a:p>
        </p:txBody>
      </p:sp>
    </p:spTree>
    <p:extLst>
      <p:ext uri="{BB962C8B-B14F-4D97-AF65-F5344CB8AC3E}">
        <p14:creationId xmlns:p14="http://schemas.microsoft.com/office/powerpoint/2010/main" val="3021429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p:nvPr/>
        </p:nvSpPr>
        <p:spPr>
          <a:xfrm>
            <a:off x="16302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5031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txBox="1">
            <a:spLocks noGrp="1"/>
          </p:cNvSpPr>
          <p:nvPr>
            <p:ph type="title"/>
          </p:nvPr>
        </p:nvSpPr>
        <p:spPr>
          <a:xfrm>
            <a:off x="-396000" y="-27850"/>
            <a:ext cx="22395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Ejercicio</a:t>
            </a:r>
            <a:endParaRPr>
              <a:solidFill>
                <a:schemeClr val="lt1"/>
              </a:solidFill>
              <a:latin typeface="Raleway Black"/>
              <a:ea typeface="Raleway Black"/>
              <a:cs typeface="Raleway Black"/>
              <a:sym typeface="Raleway Black"/>
            </a:endParaRPr>
          </a:p>
        </p:txBody>
      </p:sp>
      <p:pic>
        <p:nvPicPr>
          <p:cNvPr id="76" name="Google Shape;76;p15"/>
          <p:cNvPicPr preferRelativeResize="0"/>
          <p:nvPr/>
        </p:nvPicPr>
        <p:blipFill>
          <a:blip r:embed="rId3">
            <a:alphaModFix/>
          </a:blip>
          <a:stretch>
            <a:fillRect/>
          </a:stretch>
        </p:blipFill>
        <p:spPr>
          <a:xfrm>
            <a:off x="6484620" y="118610"/>
            <a:ext cx="2451225" cy="2205490"/>
          </a:xfrm>
          <a:prstGeom prst="rect">
            <a:avLst/>
          </a:prstGeom>
          <a:noFill/>
          <a:ln>
            <a:noFill/>
          </a:ln>
        </p:spPr>
      </p:pic>
      <p:sp>
        <p:nvSpPr>
          <p:cNvPr id="77" name="Google Shape;77;p15"/>
          <p:cNvSpPr txBox="1">
            <a:spLocks noGrp="1"/>
          </p:cNvSpPr>
          <p:nvPr>
            <p:ph type="body" idx="1"/>
          </p:nvPr>
        </p:nvSpPr>
        <p:spPr>
          <a:xfrm>
            <a:off x="106680" y="1029200"/>
            <a:ext cx="8557260" cy="3831000"/>
          </a:xfrm>
          <a:prstGeom prst="rect">
            <a:avLst/>
          </a:prstGeom>
        </p:spPr>
        <p:txBody>
          <a:bodyPr spcFirstLastPara="1" wrap="square" lIns="91425" tIns="91425" rIns="91425" bIns="91425" anchor="t" anchorCtr="0">
            <a:normAutofit/>
          </a:bodyPr>
          <a:lstStyle/>
          <a:p>
            <a:r>
              <a:rPr lang="es-MX" dirty="0"/>
              <a:t>¿Cuál es el promedio de ingresos por producto?</a:t>
            </a:r>
          </a:p>
          <a:p>
            <a:r>
              <a:rPr lang="es-MX" dirty="0"/>
              <a:t>¿Cuál es la fecha más antigua de un pedido?</a:t>
            </a:r>
          </a:p>
          <a:p>
            <a:r>
              <a:rPr lang="es-MX" dirty="0"/>
              <a:t>¿Cuál es la fecha más reciente de un pedido?</a:t>
            </a:r>
          </a:p>
          <a:p>
            <a:r>
              <a:rPr lang="es-MX" dirty="0"/>
              <a:t>¿Cuál es la cantidad promedio de productos por pedido?</a:t>
            </a:r>
          </a:p>
          <a:p>
            <a:r>
              <a:rPr lang="es-MX" dirty="0"/>
              <a:t>¿Cuál es el porcentaje de descuento promedio aplicado en los pedidos?</a:t>
            </a:r>
          </a:p>
          <a:p>
            <a:pPr marL="0" lvl="0" indent="0">
              <a:lnSpc>
                <a:spcPct val="150000"/>
              </a:lnSpc>
              <a:buClr>
                <a:schemeClr val="dk1"/>
              </a:buClr>
              <a:buSzPct val="61111"/>
              <a:buNone/>
            </a:pPr>
            <a:endParaRPr lang="es-MX" dirty="0">
              <a:latin typeface="Raleway"/>
              <a:ea typeface="Raleway"/>
              <a:cs typeface="Raleway"/>
              <a:sym typeface="Raleway"/>
            </a:endParaRPr>
          </a:p>
          <a:p>
            <a:endParaRPr lang="es-MX" dirty="0"/>
          </a:p>
        </p:txBody>
      </p:sp>
    </p:spTree>
    <p:extLst>
      <p:ext uri="{BB962C8B-B14F-4D97-AF65-F5344CB8AC3E}">
        <p14:creationId xmlns:p14="http://schemas.microsoft.com/office/powerpoint/2010/main" val="2947502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a:spLocks noGrp="1"/>
          </p:cNvSpPr>
          <p:nvPr>
            <p:ph type="body" idx="1"/>
          </p:nvPr>
        </p:nvSpPr>
        <p:spPr>
          <a:xfrm>
            <a:off x="388300" y="656250"/>
            <a:ext cx="5365800" cy="3831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ct val="61111"/>
              <a:buFont typeface="Arial"/>
              <a:buNone/>
            </a:pPr>
            <a:r>
              <a:rPr lang="es" sz="1200" dirty="0">
                <a:latin typeface="Raleway"/>
                <a:ea typeface="Raleway"/>
                <a:cs typeface="Raleway"/>
                <a:sym typeface="Raleway"/>
              </a:rPr>
              <a:t>Las </a:t>
            </a:r>
            <a:r>
              <a:rPr lang="es" sz="1200" b="1" dirty="0">
                <a:latin typeface="Raleway"/>
                <a:ea typeface="Raleway"/>
                <a:cs typeface="Raleway"/>
                <a:sym typeface="Raleway"/>
              </a:rPr>
              <a:t>funciones de agregación </a:t>
            </a:r>
            <a:r>
              <a:rPr lang="es" sz="1200" dirty="0">
                <a:latin typeface="Raleway"/>
                <a:ea typeface="Raleway"/>
                <a:cs typeface="Raleway"/>
                <a:sym typeface="Raleway"/>
              </a:rPr>
              <a:t>en SQL son funciones que permiten realizar operaciones sobre un conjunto de resultados, pero </a:t>
            </a:r>
            <a:r>
              <a:rPr lang="es" sz="1200" b="1" dirty="0">
                <a:latin typeface="Raleway"/>
                <a:ea typeface="Raleway"/>
                <a:cs typeface="Raleway"/>
                <a:sym typeface="Raleway"/>
              </a:rPr>
              <a:t>devolviendo un </a:t>
            </a:r>
            <a:r>
              <a:rPr lang="es" sz="1200" b="1" dirty="0">
                <a:highlight>
                  <a:schemeClr val="accent6"/>
                </a:highlight>
                <a:latin typeface="Raleway"/>
                <a:ea typeface="Raleway"/>
                <a:cs typeface="Raleway"/>
                <a:sym typeface="Raleway"/>
              </a:rPr>
              <a:t>único valor</a:t>
            </a:r>
            <a:r>
              <a:rPr lang="es" sz="1200" dirty="0">
                <a:latin typeface="Raleway"/>
                <a:ea typeface="Raleway"/>
                <a:cs typeface="Raleway"/>
                <a:sym typeface="Raleway"/>
              </a:rPr>
              <a:t> agregado para todos ellos. Las funciones de agregación básicas que soportan todos los gestores de datos son las siguientes:</a:t>
            </a:r>
            <a:endParaRPr sz="1200" dirty="0">
              <a:latin typeface="Raleway"/>
              <a:ea typeface="Raleway"/>
              <a:cs typeface="Raleway"/>
              <a:sym typeface="Raleway"/>
            </a:endParaRPr>
          </a:p>
          <a:p>
            <a:pPr marL="457200" lvl="0" indent="-300037" algn="l" rtl="0">
              <a:lnSpc>
                <a:spcPct val="150000"/>
              </a:lnSpc>
              <a:spcBef>
                <a:spcPts val="1200"/>
              </a:spcBef>
              <a:spcAft>
                <a:spcPts val="0"/>
              </a:spcAft>
              <a:buSzPct val="100000"/>
              <a:buFont typeface="Raleway"/>
              <a:buChar char="●"/>
            </a:pPr>
            <a:r>
              <a:rPr lang="es" sz="1200" b="1" dirty="0">
                <a:latin typeface="Raleway"/>
                <a:ea typeface="Raleway"/>
                <a:cs typeface="Raleway"/>
                <a:sym typeface="Raleway"/>
              </a:rPr>
              <a:t>COUNT</a:t>
            </a:r>
            <a:r>
              <a:rPr lang="es" sz="1200" dirty="0">
                <a:latin typeface="Raleway"/>
                <a:ea typeface="Raleway"/>
                <a:cs typeface="Raleway"/>
                <a:sym typeface="Raleway"/>
              </a:rPr>
              <a:t>(column_name | *): devuelve el número de filas de una tabla.</a:t>
            </a:r>
            <a:endParaRPr sz="1200"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sz="1200" b="1" dirty="0">
                <a:latin typeface="Raleway"/>
                <a:ea typeface="Raleway"/>
                <a:cs typeface="Raleway"/>
                <a:sym typeface="Raleway"/>
              </a:rPr>
              <a:t>SUM</a:t>
            </a:r>
            <a:r>
              <a:rPr lang="es" sz="1200" dirty="0">
                <a:latin typeface="Raleway"/>
                <a:ea typeface="Raleway"/>
                <a:cs typeface="Raleway"/>
                <a:sym typeface="Raleway"/>
              </a:rPr>
              <a:t>(column_name): devuelve la suma de los valores de una columna numérica.</a:t>
            </a:r>
            <a:endParaRPr sz="1200"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sz="1200" b="1" dirty="0">
                <a:latin typeface="Raleway"/>
                <a:ea typeface="Raleway"/>
                <a:cs typeface="Raleway"/>
                <a:sym typeface="Raleway"/>
              </a:rPr>
              <a:t>AVG</a:t>
            </a:r>
            <a:r>
              <a:rPr lang="es" sz="1200" dirty="0">
                <a:latin typeface="Raleway"/>
                <a:ea typeface="Raleway"/>
                <a:cs typeface="Raleway"/>
                <a:sym typeface="Raleway"/>
              </a:rPr>
              <a:t>(column_name): devuelve el valor medio de una columna numérica.</a:t>
            </a:r>
            <a:endParaRPr sz="1200"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sz="1200" b="1" dirty="0">
                <a:latin typeface="Raleway"/>
                <a:ea typeface="Raleway"/>
                <a:cs typeface="Raleway"/>
                <a:sym typeface="Raleway"/>
              </a:rPr>
              <a:t>MIN</a:t>
            </a:r>
            <a:r>
              <a:rPr lang="es" sz="1200" dirty="0">
                <a:latin typeface="Raleway"/>
                <a:ea typeface="Raleway"/>
                <a:cs typeface="Raleway"/>
                <a:sym typeface="Raleway"/>
              </a:rPr>
              <a:t>(column_name): devuelve el valor mínimo de una columna.</a:t>
            </a:r>
            <a:endParaRPr sz="1200"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sz="1200" b="1" dirty="0">
                <a:latin typeface="Raleway"/>
                <a:ea typeface="Raleway"/>
                <a:cs typeface="Raleway"/>
                <a:sym typeface="Raleway"/>
              </a:rPr>
              <a:t>MAX</a:t>
            </a:r>
            <a:r>
              <a:rPr lang="es" sz="1200" dirty="0">
                <a:latin typeface="Raleway"/>
                <a:ea typeface="Raleway"/>
                <a:cs typeface="Raleway"/>
                <a:sym typeface="Raleway"/>
              </a:rPr>
              <a:t>(column_name): devuelve el valor máximo de una columna.</a:t>
            </a:r>
            <a:endParaRPr sz="1200" dirty="0">
              <a:latin typeface="Raleway"/>
              <a:ea typeface="Raleway"/>
              <a:cs typeface="Raleway"/>
              <a:sym typeface="Raleway"/>
            </a:endParaRPr>
          </a:p>
          <a:p>
            <a:pPr marL="457200" lvl="0" indent="-300037" algn="l" rtl="0">
              <a:lnSpc>
                <a:spcPct val="150000"/>
              </a:lnSpc>
              <a:spcBef>
                <a:spcPts val="0"/>
              </a:spcBef>
              <a:spcAft>
                <a:spcPts val="0"/>
              </a:spcAft>
              <a:buSzPct val="100000"/>
              <a:buFont typeface="Raleway"/>
              <a:buChar char="●"/>
            </a:pPr>
            <a:r>
              <a:rPr lang="es" sz="1200" b="1" dirty="0">
                <a:latin typeface="Raleway"/>
                <a:ea typeface="Raleway"/>
                <a:cs typeface="Raleway"/>
                <a:sym typeface="Raleway"/>
              </a:rPr>
              <a:t>STDEV</a:t>
            </a:r>
            <a:r>
              <a:rPr lang="es" sz="1200" dirty="0">
                <a:latin typeface="Raleway"/>
                <a:ea typeface="Raleway"/>
                <a:cs typeface="Raleway"/>
                <a:sym typeface="Raleway"/>
              </a:rPr>
              <a:t>(column_name): devuelve la desviación estándar de una columna numérica.</a:t>
            </a:r>
            <a:endParaRPr sz="1200" dirty="0">
              <a:latin typeface="Raleway"/>
              <a:ea typeface="Raleway"/>
              <a:cs typeface="Raleway"/>
              <a:sym typeface="Raleway"/>
            </a:endParaRPr>
          </a:p>
        </p:txBody>
      </p:sp>
      <p:sp>
        <p:nvSpPr>
          <p:cNvPr id="66" name="Google Shape;66;p14"/>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4"/>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Definición</a:t>
            </a:r>
            <a:endParaRPr>
              <a:solidFill>
                <a:schemeClr val="lt1"/>
              </a:solidFill>
              <a:latin typeface="Raleway Black"/>
              <a:ea typeface="Raleway Black"/>
              <a:cs typeface="Raleway Black"/>
              <a:sym typeface="Raleway Black"/>
            </a:endParaRPr>
          </a:p>
        </p:txBody>
      </p:sp>
      <p:pic>
        <p:nvPicPr>
          <p:cNvPr id="68" name="Google Shape;68;p14"/>
          <p:cNvPicPr preferRelativeResize="0"/>
          <p:nvPr/>
        </p:nvPicPr>
        <p:blipFill>
          <a:blip r:embed="rId3">
            <a:alphaModFix/>
          </a:blip>
          <a:stretch>
            <a:fillRect/>
          </a:stretch>
        </p:blipFill>
        <p:spPr>
          <a:xfrm>
            <a:off x="5754100" y="1029200"/>
            <a:ext cx="3085100" cy="3085100"/>
          </a:xfrm>
          <a:prstGeom prst="rect">
            <a:avLst/>
          </a:prstGeom>
          <a:noFill/>
          <a:ln>
            <a:noFill/>
          </a:ln>
        </p:spPr>
      </p:pic>
    </p:spTree>
    <p:extLst>
      <p:ext uri="{BB962C8B-B14F-4D97-AF65-F5344CB8AC3E}">
        <p14:creationId xmlns:p14="http://schemas.microsoft.com/office/powerpoint/2010/main" val="22479674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fontScale="92500" lnSpcReduction="20000"/>
          </a:bodyPr>
          <a:lstStyle/>
          <a:p>
            <a:pPr marL="0" lvl="0" indent="0" algn="l" rtl="0">
              <a:lnSpc>
                <a:spcPct val="150000"/>
              </a:lnSpc>
              <a:spcBef>
                <a:spcPts val="0"/>
              </a:spcBef>
              <a:spcAft>
                <a:spcPts val="0"/>
              </a:spcAft>
              <a:buNone/>
            </a:pPr>
            <a:r>
              <a:rPr lang="es" dirty="0">
                <a:latin typeface="Raleway"/>
                <a:ea typeface="Raleway"/>
                <a:cs typeface="Raleway"/>
                <a:sym typeface="Raleway"/>
              </a:rPr>
              <a:t>La función </a:t>
            </a:r>
            <a:r>
              <a:rPr lang="es" b="1" dirty="0">
                <a:latin typeface="Raleway"/>
                <a:ea typeface="Raleway"/>
                <a:cs typeface="Raleway"/>
                <a:sym typeface="Raleway"/>
              </a:rPr>
              <a:t>COUNT()</a:t>
            </a:r>
            <a:r>
              <a:rPr lang="es" dirty="0">
                <a:latin typeface="Raleway"/>
                <a:ea typeface="Raleway"/>
                <a:cs typeface="Raleway"/>
                <a:sym typeface="Raleway"/>
              </a:rPr>
              <a:t> es una herramienta muy útil para aquellos que trabajan con bases de datos. </a:t>
            </a:r>
            <a:endParaRPr dirty="0">
              <a:latin typeface="Raleway"/>
              <a:ea typeface="Raleway"/>
              <a:cs typeface="Raleway"/>
              <a:sym typeface="Raleway"/>
            </a:endParaRPr>
          </a:p>
          <a:p>
            <a:pPr marL="0" lvl="0" indent="0" algn="l" rtl="0">
              <a:lnSpc>
                <a:spcPct val="150000"/>
              </a:lnSpc>
              <a:spcBef>
                <a:spcPts val="1200"/>
              </a:spcBef>
              <a:spcAft>
                <a:spcPts val="0"/>
              </a:spcAft>
              <a:buNone/>
            </a:pPr>
            <a:r>
              <a:rPr lang="es" dirty="0">
                <a:latin typeface="Raleway"/>
                <a:ea typeface="Raleway"/>
                <a:cs typeface="Raleway"/>
                <a:sym typeface="Raleway"/>
              </a:rPr>
              <a:t>Con esta función, es posible </a:t>
            </a:r>
            <a:r>
              <a:rPr lang="es" b="1" dirty="0">
                <a:latin typeface="Raleway"/>
                <a:ea typeface="Raleway"/>
                <a:cs typeface="Raleway"/>
                <a:sym typeface="Raleway"/>
              </a:rPr>
              <a:t>contar el número de registros</a:t>
            </a:r>
            <a:r>
              <a:rPr lang="es" dirty="0">
                <a:latin typeface="Raleway"/>
                <a:ea typeface="Raleway"/>
                <a:cs typeface="Raleway"/>
                <a:sym typeface="Raleway"/>
              </a:rPr>
              <a:t> de una tabla de manera rápida y sencilla. Esta información es esencial para tener una idea de la </a:t>
            </a:r>
            <a:r>
              <a:rPr lang="es" b="1" dirty="0">
                <a:latin typeface="Raleway"/>
                <a:ea typeface="Raleway"/>
                <a:cs typeface="Raleway"/>
                <a:sym typeface="Raleway"/>
              </a:rPr>
              <a:t>cantidad de datos</a:t>
            </a:r>
            <a:r>
              <a:rPr lang="es" dirty="0">
                <a:latin typeface="Raleway"/>
                <a:ea typeface="Raleway"/>
                <a:cs typeface="Raleway"/>
                <a:sym typeface="Raleway"/>
              </a:rPr>
              <a:t> que estamos manejando y para realizar análisis y estadísticas precisas.</a:t>
            </a:r>
            <a:endParaRPr dirty="0">
              <a:latin typeface="Raleway"/>
              <a:ea typeface="Raleway"/>
              <a:cs typeface="Raleway"/>
              <a:sym typeface="Raleway"/>
            </a:endParaRPr>
          </a:p>
          <a:p>
            <a:pPr marL="0" lvl="0" indent="0" algn="l" rtl="0">
              <a:lnSpc>
                <a:spcPct val="150000"/>
              </a:lnSpc>
              <a:spcBef>
                <a:spcPts val="1200"/>
              </a:spcBef>
              <a:spcAft>
                <a:spcPts val="0"/>
              </a:spcAft>
              <a:buNone/>
            </a:pPr>
            <a:r>
              <a:rPr lang="es" b="1" dirty="0">
                <a:latin typeface="Raleway"/>
                <a:ea typeface="Raleway"/>
                <a:cs typeface="Raleway"/>
                <a:sym typeface="Raleway"/>
              </a:rPr>
              <a:t>Ejemplo:</a:t>
            </a:r>
            <a:endParaRPr b="1" dirty="0">
              <a:latin typeface="Raleway"/>
              <a:ea typeface="Raleway"/>
              <a:cs typeface="Raleway"/>
              <a:sym typeface="Raleway"/>
            </a:endParaRPr>
          </a:p>
          <a:p>
            <a:pPr marL="0" lvl="0" indent="457200" algn="l" rtl="0">
              <a:lnSpc>
                <a:spcPct val="150000"/>
              </a:lnSpc>
              <a:spcBef>
                <a:spcPts val="1200"/>
              </a:spcBef>
              <a:spcAft>
                <a:spcPts val="1200"/>
              </a:spcAft>
              <a:buNone/>
            </a:pPr>
            <a:r>
              <a:rPr lang="es" b="1" dirty="0">
                <a:latin typeface="Raleway"/>
                <a:ea typeface="Raleway"/>
                <a:cs typeface="Raleway"/>
                <a:sym typeface="Raleway"/>
              </a:rPr>
              <a:t>SELECT COUNT(*) FROM users</a:t>
            </a:r>
            <a:endParaRPr b="1" dirty="0">
              <a:latin typeface="Raleway"/>
              <a:ea typeface="Raleway"/>
              <a:cs typeface="Raleway"/>
              <a:sym typeface="Raleway"/>
            </a:endParaRPr>
          </a:p>
        </p:txBody>
      </p:sp>
      <p:sp>
        <p:nvSpPr>
          <p:cNvPr id="75" name="Google Shape;75;p15"/>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COUNT</a:t>
            </a:r>
            <a:endParaRPr>
              <a:solidFill>
                <a:schemeClr val="lt1"/>
              </a:solidFill>
              <a:latin typeface="Raleway Black"/>
              <a:ea typeface="Raleway Black"/>
              <a:cs typeface="Raleway Black"/>
              <a:sym typeface="Raleway Black"/>
            </a:endParaRPr>
          </a:p>
        </p:txBody>
      </p:sp>
      <p:pic>
        <p:nvPicPr>
          <p:cNvPr id="77" name="Google Shape;77;p15"/>
          <p:cNvPicPr preferRelativeResize="0"/>
          <p:nvPr/>
        </p:nvPicPr>
        <p:blipFill>
          <a:blip r:embed="rId3">
            <a:alphaModFix/>
          </a:blip>
          <a:stretch>
            <a:fillRect/>
          </a:stretch>
        </p:blipFill>
        <p:spPr>
          <a:xfrm>
            <a:off x="5800450" y="947800"/>
            <a:ext cx="3085100" cy="3085100"/>
          </a:xfrm>
          <a:prstGeom prst="rect">
            <a:avLst/>
          </a:prstGeom>
          <a:noFill/>
          <a:ln>
            <a:noFill/>
          </a:ln>
        </p:spPr>
      </p:pic>
    </p:spTree>
    <p:extLst>
      <p:ext uri="{BB962C8B-B14F-4D97-AF65-F5344CB8AC3E}">
        <p14:creationId xmlns:p14="http://schemas.microsoft.com/office/powerpoint/2010/main" val="12344147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s">
                <a:latin typeface="Raleway"/>
                <a:ea typeface="Raleway"/>
                <a:cs typeface="Raleway"/>
                <a:sym typeface="Raleway"/>
              </a:rPr>
              <a:t>La función </a:t>
            </a:r>
            <a:r>
              <a:rPr lang="es" b="1">
                <a:latin typeface="Raleway"/>
                <a:ea typeface="Raleway"/>
                <a:cs typeface="Raleway"/>
                <a:sym typeface="Raleway"/>
              </a:rPr>
              <a:t>MAX()</a:t>
            </a:r>
            <a:r>
              <a:rPr lang="es">
                <a:latin typeface="Raleway"/>
                <a:ea typeface="Raleway"/>
                <a:cs typeface="Raleway"/>
                <a:sym typeface="Raleway"/>
              </a:rPr>
              <a:t> devuelve el valor máximo de una columna especificada. </a:t>
            </a:r>
            <a:endParaRPr>
              <a:latin typeface="Raleway"/>
              <a:ea typeface="Raleway"/>
              <a:cs typeface="Raleway"/>
              <a:sym typeface="Raleway"/>
            </a:endParaRPr>
          </a:p>
          <a:p>
            <a:pPr marL="0" lvl="0" indent="0" algn="l" rtl="0">
              <a:lnSpc>
                <a:spcPct val="150000"/>
              </a:lnSpc>
              <a:spcBef>
                <a:spcPts val="1200"/>
              </a:spcBef>
              <a:spcAft>
                <a:spcPts val="0"/>
              </a:spcAft>
              <a:buNone/>
            </a:pPr>
            <a:r>
              <a:rPr lang="es" b="1">
                <a:latin typeface="Raleway"/>
                <a:ea typeface="Raleway"/>
                <a:cs typeface="Raleway"/>
                <a:sym typeface="Raleway"/>
              </a:rPr>
              <a:t>Por ejemplo</a:t>
            </a:r>
            <a:r>
              <a:rPr lang="es">
                <a:latin typeface="Raleway"/>
                <a:ea typeface="Raleway"/>
                <a:cs typeface="Raleway"/>
                <a:sym typeface="Raleway"/>
              </a:rPr>
              <a:t>, para encontrar el salario máximo en una tabla de empleados, podríamos usar la siguiente consulta:</a:t>
            </a:r>
            <a:endParaRPr>
              <a:latin typeface="Raleway"/>
              <a:ea typeface="Raleway"/>
              <a:cs typeface="Raleway"/>
              <a:sym typeface="Raleway"/>
            </a:endParaRPr>
          </a:p>
          <a:p>
            <a:pPr marL="0" lvl="0" indent="0" algn="l" rtl="0">
              <a:lnSpc>
                <a:spcPct val="150000"/>
              </a:lnSpc>
              <a:spcBef>
                <a:spcPts val="1200"/>
              </a:spcBef>
              <a:spcAft>
                <a:spcPts val="1200"/>
              </a:spcAft>
              <a:buNone/>
            </a:pPr>
            <a:r>
              <a:rPr lang="es" b="1">
                <a:latin typeface="Raleway"/>
                <a:ea typeface="Raleway"/>
                <a:cs typeface="Raleway"/>
                <a:sym typeface="Raleway"/>
              </a:rPr>
              <a:t>SELECT MAX(salary) FROM</a:t>
            </a:r>
            <a:r>
              <a:rPr lang="es">
                <a:latin typeface="Raleway"/>
                <a:ea typeface="Raleway"/>
                <a:cs typeface="Raleway"/>
                <a:sym typeface="Raleway"/>
              </a:rPr>
              <a:t> employees;</a:t>
            </a:r>
            <a:endParaRPr b="1">
              <a:latin typeface="Raleway"/>
              <a:ea typeface="Raleway"/>
              <a:cs typeface="Raleway"/>
              <a:sym typeface="Raleway"/>
            </a:endParaRPr>
          </a:p>
        </p:txBody>
      </p:sp>
      <p:sp>
        <p:nvSpPr>
          <p:cNvPr id="84" name="Google Shape;84;p16"/>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MAX</a:t>
            </a:r>
            <a:endParaRPr>
              <a:solidFill>
                <a:schemeClr val="lt1"/>
              </a:solidFill>
              <a:latin typeface="Raleway Black"/>
              <a:ea typeface="Raleway Black"/>
              <a:cs typeface="Raleway Black"/>
              <a:sym typeface="Raleway Black"/>
            </a:endParaRPr>
          </a:p>
        </p:txBody>
      </p:sp>
      <p:pic>
        <p:nvPicPr>
          <p:cNvPr id="86" name="Google Shape;86;p16"/>
          <p:cNvPicPr preferRelativeResize="0"/>
          <p:nvPr/>
        </p:nvPicPr>
        <p:blipFill>
          <a:blip r:embed="rId3">
            <a:alphaModFix/>
          </a:blip>
          <a:stretch>
            <a:fillRect/>
          </a:stretch>
        </p:blipFill>
        <p:spPr>
          <a:xfrm>
            <a:off x="5714300" y="941150"/>
            <a:ext cx="3085100" cy="3085100"/>
          </a:xfrm>
          <a:prstGeom prst="rect">
            <a:avLst/>
          </a:prstGeom>
          <a:noFill/>
          <a:ln>
            <a:noFill/>
          </a:ln>
        </p:spPr>
      </p:pic>
    </p:spTree>
    <p:extLst>
      <p:ext uri="{BB962C8B-B14F-4D97-AF65-F5344CB8AC3E}">
        <p14:creationId xmlns:p14="http://schemas.microsoft.com/office/powerpoint/2010/main" val="37540849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s">
                <a:latin typeface="Raleway"/>
                <a:ea typeface="Raleway"/>
                <a:cs typeface="Raleway"/>
                <a:sym typeface="Raleway"/>
              </a:rPr>
              <a:t>La función </a:t>
            </a:r>
            <a:r>
              <a:rPr lang="es" b="1">
                <a:latin typeface="Raleway"/>
                <a:ea typeface="Raleway"/>
                <a:cs typeface="Raleway"/>
                <a:sym typeface="Raleway"/>
              </a:rPr>
              <a:t>MIN()</a:t>
            </a:r>
            <a:r>
              <a:rPr lang="es">
                <a:latin typeface="Raleway"/>
                <a:ea typeface="Raleway"/>
                <a:cs typeface="Raleway"/>
                <a:sym typeface="Raleway"/>
              </a:rPr>
              <a:t> devuelve el valor mínimo de una columna especificada. </a:t>
            </a:r>
            <a:endParaRPr>
              <a:latin typeface="Raleway"/>
              <a:ea typeface="Raleway"/>
              <a:cs typeface="Raleway"/>
              <a:sym typeface="Raleway"/>
            </a:endParaRPr>
          </a:p>
          <a:p>
            <a:pPr marL="0" lvl="0" indent="0" algn="l" rtl="0">
              <a:lnSpc>
                <a:spcPct val="150000"/>
              </a:lnSpc>
              <a:spcBef>
                <a:spcPts val="1200"/>
              </a:spcBef>
              <a:spcAft>
                <a:spcPts val="0"/>
              </a:spcAft>
              <a:buNone/>
            </a:pPr>
            <a:r>
              <a:rPr lang="es" b="1">
                <a:latin typeface="Raleway"/>
                <a:ea typeface="Raleway"/>
                <a:cs typeface="Raleway"/>
                <a:sym typeface="Raleway"/>
              </a:rPr>
              <a:t>Por ejemplo,</a:t>
            </a:r>
            <a:r>
              <a:rPr lang="es">
                <a:latin typeface="Raleway"/>
                <a:ea typeface="Raleway"/>
                <a:cs typeface="Raleway"/>
                <a:sym typeface="Raleway"/>
              </a:rPr>
              <a:t> para encontrar el salario mínimo en una tabla de empleados, podríamos usar la siguiente consulta: </a:t>
            </a:r>
            <a:endParaRPr>
              <a:latin typeface="Raleway"/>
              <a:ea typeface="Raleway"/>
              <a:cs typeface="Raleway"/>
              <a:sym typeface="Raleway"/>
            </a:endParaRPr>
          </a:p>
          <a:p>
            <a:pPr marL="0" lvl="0" indent="0" algn="l" rtl="0">
              <a:lnSpc>
                <a:spcPct val="150000"/>
              </a:lnSpc>
              <a:spcBef>
                <a:spcPts val="1200"/>
              </a:spcBef>
              <a:spcAft>
                <a:spcPts val="1200"/>
              </a:spcAft>
              <a:buNone/>
            </a:pPr>
            <a:r>
              <a:rPr lang="es" b="1">
                <a:latin typeface="Raleway"/>
                <a:ea typeface="Raleway"/>
                <a:cs typeface="Raleway"/>
                <a:sym typeface="Raleway"/>
              </a:rPr>
              <a:t>SELECT MIN(salary) FROM</a:t>
            </a:r>
            <a:r>
              <a:rPr lang="es">
                <a:latin typeface="Raleway"/>
                <a:ea typeface="Raleway"/>
                <a:cs typeface="Raleway"/>
                <a:sym typeface="Raleway"/>
              </a:rPr>
              <a:t> employees;</a:t>
            </a:r>
            <a:endParaRPr b="1">
              <a:latin typeface="Raleway"/>
              <a:ea typeface="Raleway"/>
              <a:cs typeface="Raleway"/>
              <a:sym typeface="Raleway"/>
            </a:endParaRPr>
          </a:p>
        </p:txBody>
      </p:sp>
      <p:sp>
        <p:nvSpPr>
          <p:cNvPr id="93" name="Google Shape;93;p17"/>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MIN</a:t>
            </a:r>
            <a:endParaRPr>
              <a:solidFill>
                <a:schemeClr val="lt1"/>
              </a:solidFill>
              <a:latin typeface="Raleway Black"/>
              <a:ea typeface="Raleway Black"/>
              <a:cs typeface="Raleway Black"/>
              <a:sym typeface="Raleway Black"/>
            </a:endParaRPr>
          </a:p>
        </p:txBody>
      </p:sp>
      <p:pic>
        <p:nvPicPr>
          <p:cNvPr id="95" name="Google Shape;95;p17"/>
          <p:cNvPicPr preferRelativeResize="0"/>
          <p:nvPr/>
        </p:nvPicPr>
        <p:blipFill>
          <a:blip r:embed="rId3">
            <a:alphaModFix/>
          </a:blip>
          <a:stretch>
            <a:fillRect/>
          </a:stretch>
        </p:blipFill>
        <p:spPr>
          <a:xfrm>
            <a:off x="5714300" y="941150"/>
            <a:ext cx="3085100" cy="3085100"/>
          </a:xfrm>
          <a:prstGeom prst="rect">
            <a:avLst/>
          </a:prstGeom>
          <a:noFill/>
          <a:ln>
            <a:noFill/>
          </a:ln>
        </p:spPr>
      </p:pic>
    </p:spTree>
    <p:extLst>
      <p:ext uri="{BB962C8B-B14F-4D97-AF65-F5344CB8AC3E}">
        <p14:creationId xmlns:p14="http://schemas.microsoft.com/office/powerpoint/2010/main" val="2679257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s">
                <a:latin typeface="Raleway"/>
                <a:ea typeface="Raleway"/>
                <a:cs typeface="Raleway"/>
                <a:sym typeface="Raleway"/>
              </a:rPr>
              <a:t>La función </a:t>
            </a:r>
            <a:r>
              <a:rPr lang="es" b="1">
                <a:latin typeface="Raleway"/>
                <a:ea typeface="Raleway"/>
                <a:cs typeface="Raleway"/>
                <a:sym typeface="Raleway"/>
              </a:rPr>
              <a:t>SUM()</a:t>
            </a:r>
            <a:r>
              <a:rPr lang="es">
                <a:latin typeface="Raleway"/>
                <a:ea typeface="Raleway"/>
                <a:cs typeface="Raleway"/>
                <a:sym typeface="Raleway"/>
              </a:rPr>
              <a:t> devuelve la suma total de una columna numérica especificada. </a:t>
            </a:r>
            <a:endParaRPr>
              <a:latin typeface="Raleway"/>
              <a:ea typeface="Raleway"/>
              <a:cs typeface="Raleway"/>
              <a:sym typeface="Raleway"/>
            </a:endParaRPr>
          </a:p>
          <a:p>
            <a:pPr marL="0" lvl="0" indent="0" algn="l" rtl="0">
              <a:lnSpc>
                <a:spcPct val="150000"/>
              </a:lnSpc>
              <a:spcBef>
                <a:spcPts val="1200"/>
              </a:spcBef>
              <a:spcAft>
                <a:spcPts val="0"/>
              </a:spcAft>
              <a:buNone/>
            </a:pPr>
            <a:r>
              <a:rPr lang="es" b="1">
                <a:latin typeface="Raleway"/>
                <a:ea typeface="Raleway"/>
                <a:cs typeface="Raleway"/>
                <a:sym typeface="Raleway"/>
              </a:rPr>
              <a:t>Por ejemplo,</a:t>
            </a:r>
            <a:r>
              <a:rPr lang="es">
                <a:latin typeface="Raleway"/>
                <a:ea typeface="Raleway"/>
                <a:cs typeface="Raleway"/>
                <a:sym typeface="Raleway"/>
              </a:rPr>
              <a:t> para calcular el salario total pagado a todos los empleados en una tabla de empleados, podríamos usar la siguiente consulta: </a:t>
            </a:r>
            <a:endParaRPr>
              <a:latin typeface="Raleway"/>
              <a:ea typeface="Raleway"/>
              <a:cs typeface="Raleway"/>
              <a:sym typeface="Raleway"/>
            </a:endParaRPr>
          </a:p>
          <a:p>
            <a:pPr marL="0" lvl="0" indent="0" algn="l" rtl="0">
              <a:lnSpc>
                <a:spcPct val="150000"/>
              </a:lnSpc>
              <a:spcBef>
                <a:spcPts val="1200"/>
              </a:spcBef>
              <a:spcAft>
                <a:spcPts val="1200"/>
              </a:spcAft>
              <a:buNone/>
            </a:pPr>
            <a:r>
              <a:rPr lang="es" b="1">
                <a:latin typeface="Raleway"/>
                <a:ea typeface="Raleway"/>
                <a:cs typeface="Raleway"/>
                <a:sym typeface="Raleway"/>
              </a:rPr>
              <a:t>SELECT SUM(salary) FROM </a:t>
            </a:r>
            <a:r>
              <a:rPr lang="es">
                <a:latin typeface="Raleway"/>
                <a:ea typeface="Raleway"/>
                <a:cs typeface="Raleway"/>
                <a:sym typeface="Raleway"/>
              </a:rPr>
              <a:t>employees; </a:t>
            </a:r>
            <a:endParaRPr b="1">
              <a:latin typeface="Raleway"/>
              <a:ea typeface="Raleway"/>
              <a:cs typeface="Raleway"/>
              <a:sym typeface="Raleway"/>
            </a:endParaRPr>
          </a:p>
        </p:txBody>
      </p:sp>
      <p:sp>
        <p:nvSpPr>
          <p:cNvPr id="102" name="Google Shape;102;p18"/>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SUM</a:t>
            </a:r>
            <a:endParaRPr>
              <a:solidFill>
                <a:schemeClr val="lt1"/>
              </a:solidFill>
              <a:latin typeface="Raleway Black"/>
              <a:ea typeface="Raleway Black"/>
              <a:cs typeface="Raleway Black"/>
              <a:sym typeface="Raleway Black"/>
            </a:endParaRPr>
          </a:p>
        </p:txBody>
      </p:sp>
      <p:pic>
        <p:nvPicPr>
          <p:cNvPr id="104" name="Google Shape;104;p18"/>
          <p:cNvPicPr preferRelativeResize="0"/>
          <p:nvPr/>
        </p:nvPicPr>
        <p:blipFill>
          <a:blip r:embed="rId3">
            <a:alphaModFix/>
          </a:blip>
          <a:stretch>
            <a:fillRect/>
          </a:stretch>
        </p:blipFill>
        <p:spPr>
          <a:xfrm>
            <a:off x="5800450" y="897575"/>
            <a:ext cx="3085100" cy="3085100"/>
          </a:xfrm>
          <a:prstGeom prst="rect">
            <a:avLst/>
          </a:prstGeom>
          <a:noFill/>
          <a:ln>
            <a:noFill/>
          </a:ln>
        </p:spPr>
      </p:pic>
    </p:spTree>
    <p:extLst>
      <p:ext uri="{BB962C8B-B14F-4D97-AF65-F5344CB8AC3E}">
        <p14:creationId xmlns:p14="http://schemas.microsoft.com/office/powerpoint/2010/main" val="41655036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s">
                <a:latin typeface="Raleway"/>
                <a:ea typeface="Raleway"/>
                <a:cs typeface="Raleway"/>
                <a:sym typeface="Raleway"/>
              </a:rPr>
              <a:t>La función </a:t>
            </a:r>
            <a:r>
              <a:rPr lang="es" b="1">
                <a:latin typeface="Raleway"/>
                <a:ea typeface="Raleway"/>
                <a:cs typeface="Raleway"/>
                <a:sym typeface="Raleway"/>
              </a:rPr>
              <a:t>AVG()</a:t>
            </a:r>
            <a:r>
              <a:rPr lang="es">
                <a:latin typeface="Raleway"/>
                <a:ea typeface="Raleway"/>
                <a:cs typeface="Raleway"/>
                <a:sym typeface="Raleway"/>
              </a:rPr>
              <a:t> devuelve el valor promedio de una columna numérica especificada. </a:t>
            </a:r>
            <a:endParaRPr>
              <a:latin typeface="Raleway"/>
              <a:ea typeface="Raleway"/>
              <a:cs typeface="Raleway"/>
              <a:sym typeface="Raleway"/>
            </a:endParaRPr>
          </a:p>
          <a:p>
            <a:pPr marL="0" lvl="0" indent="0" algn="l" rtl="0">
              <a:lnSpc>
                <a:spcPct val="150000"/>
              </a:lnSpc>
              <a:spcBef>
                <a:spcPts val="1200"/>
              </a:spcBef>
              <a:spcAft>
                <a:spcPts val="0"/>
              </a:spcAft>
              <a:buNone/>
            </a:pPr>
            <a:r>
              <a:rPr lang="es" b="1">
                <a:latin typeface="Raleway"/>
                <a:ea typeface="Raleway"/>
                <a:cs typeface="Raleway"/>
                <a:sym typeface="Raleway"/>
              </a:rPr>
              <a:t>Por ejemplo,</a:t>
            </a:r>
            <a:r>
              <a:rPr lang="es">
                <a:latin typeface="Raleway"/>
                <a:ea typeface="Raleway"/>
                <a:cs typeface="Raleway"/>
                <a:sym typeface="Raleway"/>
              </a:rPr>
              <a:t> para calcular el salario promedio en una tabla de empleados, podríamos usar la siguiente consulta: </a:t>
            </a:r>
            <a:endParaRPr>
              <a:latin typeface="Raleway"/>
              <a:ea typeface="Raleway"/>
              <a:cs typeface="Raleway"/>
              <a:sym typeface="Raleway"/>
            </a:endParaRPr>
          </a:p>
          <a:p>
            <a:pPr marL="0" lvl="0" indent="0" algn="l" rtl="0">
              <a:lnSpc>
                <a:spcPct val="150000"/>
              </a:lnSpc>
              <a:spcBef>
                <a:spcPts val="1200"/>
              </a:spcBef>
              <a:spcAft>
                <a:spcPts val="1200"/>
              </a:spcAft>
              <a:buNone/>
            </a:pPr>
            <a:r>
              <a:rPr lang="es" b="1">
                <a:latin typeface="Raleway"/>
                <a:ea typeface="Raleway"/>
                <a:cs typeface="Raleway"/>
                <a:sym typeface="Raleway"/>
              </a:rPr>
              <a:t>SELECT AVG(salary) FROM</a:t>
            </a:r>
            <a:r>
              <a:rPr lang="es">
                <a:latin typeface="Raleway"/>
                <a:ea typeface="Raleway"/>
                <a:cs typeface="Raleway"/>
                <a:sym typeface="Raleway"/>
              </a:rPr>
              <a:t> employees; </a:t>
            </a:r>
            <a:endParaRPr b="1">
              <a:latin typeface="Raleway"/>
              <a:ea typeface="Raleway"/>
              <a:cs typeface="Raleway"/>
              <a:sym typeface="Raleway"/>
            </a:endParaRPr>
          </a:p>
        </p:txBody>
      </p:sp>
      <p:sp>
        <p:nvSpPr>
          <p:cNvPr id="111" name="Google Shape;111;p19"/>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AVG</a:t>
            </a:r>
            <a:endParaRPr>
              <a:solidFill>
                <a:schemeClr val="lt1"/>
              </a:solidFill>
              <a:latin typeface="Raleway Black"/>
              <a:ea typeface="Raleway Black"/>
              <a:cs typeface="Raleway Black"/>
              <a:sym typeface="Raleway Black"/>
            </a:endParaRPr>
          </a:p>
        </p:txBody>
      </p:sp>
      <p:pic>
        <p:nvPicPr>
          <p:cNvPr id="113" name="Google Shape;113;p19"/>
          <p:cNvPicPr preferRelativeResize="0"/>
          <p:nvPr/>
        </p:nvPicPr>
        <p:blipFill>
          <a:blip r:embed="rId3">
            <a:alphaModFix/>
          </a:blip>
          <a:stretch>
            <a:fillRect/>
          </a:stretch>
        </p:blipFill>
        <p:spPr>
          <a:xfrm>
            <a:off x="5754100" y="1029200"/>
            <a:ext cx="3085100" cy="3085100"/>
          </a:xfrm>
          <a:prstGeom prst="rect">
            <a:avLst/>
          </a:prstGeom>
          <a:noFill/>
          <a:ln>
            <a:noFill/>
          </a:ln>
        </p:spPr>
      </p:pic>
    </p:spTree>
    <p:extLst>
      <p:ext uri="{BB962C8B-B14F-4D97-AF65-F5344CB8AC3E}">
        <p14:creationId xmlns:p14="http://schemas.microsoft.com/office/powerpoint/2010/main" val="40261296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p:nvPr/>
        </p:nvSpPr>
        <p:spPr>
          <a:xfrm>
            <a:off x="1948850"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fontScale="85000" lnSpcReduction="10000"/>
          </a:bodyPr>
          <a:lstStyle/>
          <a:p>
            <a:pPr marL="0" lvl="0" indent="0" algn="l" rtl="0">
              <a:lnSpc>
                <a:spcPct val="150000"/>
              </a:lnSpc>
              <a:spcBef>
                <a:spcPts val="0"/>
              </a:spcBef>
              <a:spcAft>
                <a:spcPts val="0"/>
              </a:spcAft>
              <a:buNone/>
            </a:pPr>
            <a:r>
              <a:rPr lang="es">
                <a:latin typeface="Raleway"/>
                <a:ea typeface="Raleway"/>
                <a:cs typeface="Raleway"/>
                <a:sym typeface="Raleway"/>
              </a:rPr>
              <a:t>Las funciones de agregado se suelen usar con la cláusula GROUP BY de la instrucción SELECT. La cláusula GROUP BY agrupa las filas en conjuntos de filas y aplica una función de agregado a cada grupo de filas. </a:t>
            </a:r>
            <a:endParaRPr>
              <a:latin typeface="Raleway"/>
              <a:ea typeface="Raleway"/>
              <a:cs typeface="Raleway"/>
              <a:sym typeface="Raleway"/>
            </a:endParaRPr>
          </a:p>
          <a:p>
            <a:pPr marL="0" lvl="0" indent="0" algn="l" rtl="0">
              <a:lnSpc>
                <a:spcPct val="150000"/>
              </a:lnSpc>
              <a:spcBef>
                <a:spcPts val="1200"/>
              </a:spcBef>
              <a:spcAft>
                <a:spcPts val="0"/>
              </a:spcAft>
              <a:buNone/>
            </a:pPr>
            <a:r>
              <a:rPr lang="es" b="1">
                <a:latin typeface="Raleway"/>
                <a:ea typeface="Raleway"/>
                <a:cs typeface="Raleway"/>
                <a:sym typeface="Raleway"/>
              </a:rPr>
              <a:t>Por ejemplo,</a:t>
            </a:r>
            <a:r>
              <a:rPr lang="es">
                <a:latin typeface="Raleway"/>
                <a:ea typeface="Raleway"/>
                <a:cs typeface="Raleway"/>
                <a:sym typeface="Raleway"/>
              </a:rPr>
              <a:t> para calcular el salario promedio por departamento en una tabla de empleados, podríamos usar la siguiente consulta: </a:t>
            </a:r>
            <a:endParaRPr>
              <a:latin typeface="Raleway"/>
              <a:ea typeface="Raleway"/>
              <a:cs typeface="Raleway"/>
              <a:sym typeface="Raleway"/>
            </a:endParaRPr>
          </a:p>
          <a:p>
            <a:pPr marL="0" lvl="0" indent="0" algn="l" rtl="0">
              <a:lnSpc>
                <a:spcPct val="150000"/>
              </a:lnSpc>
              <a:spcBef>
                <a:spcPts val="1200"/>
              </a:spcBef>
              <a:spcAft>
                <a:spcPts val="1200"/>
              </a:spcAft>
              <a:buNone/>
            </a:pPr>
            <a:r>
              <a:rPr lang="es" b="1">
                <a:latin typeface="Raleway"/>
                <a:ea typeface="Raleway"/>
                <a:cs typeface="Raleway"/>
                <a:sym typeface="Raleway"/>
              </a:rPr>
              <a:t>SELECT </a:t>
            </a:r>
            <a:r>
              <a:rPr lang="es" b="1">
                <a:solidFill>
                  <a:srgbClr val="741B47"/>
                </a:solidFill>
                <a:latin typeface="Raleway"/>
                <a:ea typeface="Raleway"/>
                <a:cs typeface="Raleway"/>
                <a:sym typeface="Raleway"/>
              </a:rPr>
              <a:t>department</a:t>
            </a:r>
            <a:r>
              <a:rPr lang="es" b="1">
                <a:latin typeface="Raleway"/>
                <a:ea typeface="Raleway"/>
                <a:cs typeface="Raleway"/>
                <a:sym typeface="Raleway"/>
              </a:rPr>
              <a:t>, AVG(</a:t>
            </a:r>
            <a:r>
              <a:rPr lang="es">
                <a:latin typeface="Raleway"/>
                <a:ea typeface="Raleway"/>
                <a:cs typeface="Raleway"/>
                <a:sym typeface="Raleway"/>
              </a:rPr>
              <a:t>salary</a:t>
            </a:r>
            <a:r>
              <a:rPr lang="es" b="1">
                <a:latin typeface="Raleway"/>
                <a:ea typeface="Raleway"/>
                <a:cs typeface="Raleway"/>
                <a:sym typeface="Raleway"/>
              </a:rPr>
              <a:t>) FROM</a:t>
            </a:r>
            <a:r>
              <a:rPr lang="es">
                <a:latin typeface="Raleway"/>
                <a:ea typeface="Raleway"/>
                <a:cs typeface="Raleway"/>
                <a:sym typeface="Raleway"/>
              </a:rPr>
              <a:t> employees </a:t>
            </a:r>
            <a:r>
              <a:rPr lang="es" b="1">
                <a:latin typeface="Raleway"/>
                <a:ea typeface="Raleway"/>
                <a:cs typeface="Raleway"/>
                <a:sym typeface="Raleway"/>
              </a:rPr>
              <a:t>GROUP BY</a:t>
            </a:r>
            <a:r>
              <a:rPr lang="es">
                <a:latin typeface="Raleway"/>
                <a:ea typeface="Raleway"/>
                <a:cs typeface="Raleway"/>
                <a:sym typeface="Raleway"/>
              </a:rPr>
              <a:t> </a:t>
            </a:r>
            <a:r>
              <a:rPr lang="es" b="1">
                <a:solidFill>
                  <a:srgbClr val="741B47"/>
                </a:solidFill>
                <a:latin typeface="Raleway"/>
                <a:ea typeface="Raleway"/>
                <a:cs typeface="Raleway"/>
                <a:sym typeface="Raleway"/>
              </a:rPr>
              <a:t>department </a:t>
            </a:r>
            <a:endParaRPr b="1">
              <a:solidFill>
                <a:srgbClr val="741B47"/>
              </a:solidFill>
              <a:latin typeface="Raleway"/>
              <a:ea typeface="Raleway"/>
              <a:cs typeface="Raleway"/>
              <a:sym typeface="Raleway"/>
            </a:endParaRPr>
          </a:p>
        </p:txBody>
      </p:sp>
      <p:sp>
        <p:nvSpPr>
          <p:cNvPr id="120" name="Google Shape;120;p20"/>
          <p:cNvSpPr/>
          <p:nvPr/>
        </p:nvSpPr>
        <p:spPr>
          <a:xfrm>
            <a:off x="1821725"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txBox="1">
            <a:spLocks noGrp="1"/>
          </p:cNvSpPr>
          <p:nvPr>
            <p:ph type="title"/>
          </p:nvPr>
        </p:nvSpPr>
        <p:spPr>
          <a:xfrm>
            <a:off x="-559050" y="-27850"/>
            <a:ext cx="26799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GROUP BY</a:t>
            </a:r>
            <a:endParaRPr>
              <a:solidFill>
                <a:schemeClr val="lt1"/>
              </a:solidFill>
              <a:latin typeface="Raleway Black"/>
              <a:ea typeface="Raleway Black"/>
              <a:cs typeface="Raleway Black"/>
              <a:sym typeface="Raleway Black"/>
            </a:endParaRPr>
          </a:p>
        </p:txBody>
      </p:sp>
      <p:pic>
        <p:nvPicPr>
          <p:cNvPr id="122" name="Google Shape;122;p20"/>
          <p:cNvPicPr preferRelativeResize="0"/>
          <p:nvPr/>
        </p:nvPicPr>
        <p:blipFill>
          <a:blip r:embed="rId3">
            <a:alphaModFix/>
          </a:blip>
          <a:stretch>
            <a:fillRect/>
          </a:stretch>
        </p:blipFill>
        <p:spPr>
          <a:xfrm>
            <a:off x="5754100" y="1029200"/>
            <a:ext cx="3085100" cy="3085100"/>
          </a:xfrm>
          <a:prstGeom prst="rect">
            <a:avLst/>
          </a:prstGeom>
          <a:noFill/>
          <a:ln>
            <a:noFill/>
          </a:ln>
        </p:spPr>
      </p:pic>
    </p:spTree>
    <p:extLst>
      <p:ext uri="{BB962C8B-B14F-4D97-AF65-F5344CB8AC3E}">
        <p14:creationId xmlns:p14="http://schemas.microsoft.com/office/powerpoint/2010/main" val="1848494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1"/>
          <p:cNvSpPr/>
          <p:nvPr/>
        </p:nvSpPr>
        <p:spPr>
          <a:xfrm>
            <a:off x="1630225" y="-27850"/>
            <a:ext cx="572700" cy="572700"/>
          </a:xfrm>
          <a:prstGeom prst="round2DiagRect">
            <a:avLst>
              <a:gd name="adj1" fmla="val 50000"/>
              <a:gd name="adj2" fmla="val 0"/>
            </a:avLst>
          </a:prstGeom>
          <a:gradFill>
            <a:gsLst>
              <a:gs pos="0">
                <a:srgbClr val="EA8D8D"/>
              </a:gs>
              <a:gs pos="100000">
                <a:srgbClr val="A890F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1503100" y="-27850"/>
            <a:ext cx="572700" cy="572700"/>
          </a:xfrm>
          <a:prstGeom prst="round2DiagRect">
            <a:avLst>
              <a:gd name="adj1" fmla="val 50000"/>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txBox="1">
            <a:spLocks noGrp="1"/>
          </p:cNvSpPr>
          <p:nvPr>
            <p:ph type="title"/>
          </p:nvPr>
        </p:nvSpPr>
        <p:spPr>
          <a:xfrm>
            <a:off x="-396000" y="-27850"/>
            <a:ext cx="2239500" cy="572700"/>
          </a:xfrm>
          <a:prstGeom prst="rect">
            <a:avLst/>
          </a:prstGeom>
          <a:solidFill>
            <a:srgbClr val="434343"/>
          </a:solidFill>
        </p:spPr>
        <p:txBody>
          <a:bodyPr spcFirstLastPara="1" wrap="square" lIns="91425" tIns="91425" rIns="91425" bIns="91425" anchor="t" anchorCtr="0">
            <a:normAutofit fontScale="90000"/>
          </a:bodyPr>
          <a:lstStyle/>
          <a:p>
            <a:pPr marL="0" lvl="0" indent="0" algn="r" rtl="0">
              <a:spcBef>
                <a:spcPts val="0"/>
              </a:spcBef>
              <a:spcAft>
                <a:spcPts val="0"/>
              </a:spcAft>
              <a:buNone/>
            </a:pPr>
            <a:r>
              <a:rPr lang="es">
                <a:solidFill>
                  <a:schemeClr val="lt1"/>
                </a:solidFill>
                <a:latin typeface="Raleway Black"/>
                <a:ea typeface="Raleway Black"/>
                <a:cs typeface="Raleway Black"/>
                <a:sym typeface="Raleway Black"/>
              </a:rPr>
              <a:t>VISTAS</a:t>
            </a:r>
            <a:endParaRPr>
              <a:solidFill>
                <a:schemeClr val="lt1"/>
              </a:solidFill>
              <a:latin typeface="Raleway Black"/>
              <a:ea typeface="Raleway Black"/>
              <a:cs typeface="Raleway Black"/>
              <a:sym typeface="Raleway Black"/>
            </a:endParaRPr>
          </a:p>
        </p:txBody>
      </p:sp>
      <p:sp>
        <p:nvSpPr>
          <p:cNvPr id="130" name="Google Shape;130;p21"/>
          <p:cNvSpPr txBox="1">
            <a:spLocks noGrp="1"/>
          </p:cNvSpPr>
          <p:nvPr>
            <p:ph type="body" idx="1"/>
          </p:nvPr>
        </p:nvSpPr>
        <p:spPr>
          <a:xfrm>
            <a:off x="388300" y="897575"/>
            <a:ext cx="5365800" cy="3831000"/>
          </a:xfrm>
          <a:prstGeom prst="rect">
            <a:avLst/>
          </a:prstGeom>
        </p:spPr>
        <p:txBody>
          <a:bodyPr spcFirstLastPara="1" wrap="square" lIns="91425" tIns="91425" rIns="91425" bIns="91425" anchor="t" anchorCtr="0">
            <a:normAutofit fontScale="92500"/>
          </a:bodyPr>
          <a:lstStyle/>
          <a:p>
            <a:pPr marL="0" lvl="0" indent="0" algn="l" rtl="0">
              <a:lnSpc>
                <a:spcPct val="150000"/>
              </a:lnSpc>
              <a:spcBef>
                <a:spcPts val="0"/>
              </a:spcBef>
              <a:spcAft>
                <a:spcPts val="1200"/>
              </a:spcAft>
              <a:buNone/>
            </a:pPr>
            <a:r>
              <a:rPr lang="es" dirty="0">
                <a:latin typeface="Raleway"/>
                <a:ea typeface="Raleway"/>
                <a:cs typeface="Raleway"/>
                <a:sym typeface="Raleway"/>
              </a:rPr>
              <a:t>Las vistas en SQL son </a:t>
            </a:r>
            <a:r>
              <a:rPr lang="es" b="1" dirty="0">
                <a:latin typeface="Raleway"/>
                <a:ea typeface="Raleway"/>
                <a:cs typeface="Raleway"/>
                <a:sym typeface="Raleway"/>
              </a:rPr>
              <a:t>tablas virtuales</a:t>
            </a:r>
            <a:r>
              <a:rPr lang="es" dirty="0">
                <a:latin typeface="Raleway"/>
                <a:ea typeface="Raleway"/>
                <a:cs typeface="Raleway"/>
                <a:sym typeface="Raleway"/>
              </a:rPr>
              <a:t> basadas en el resultado de una instrucción SQL. Se pueden usar para proporcionar una </a:t>
            </a:r>
            <a:r>
              <a:rPr lang="es" b="1" dirty="0">
                <a:latin typeface="Raleway"/>
                <a:ea typeface="Raleway"/>
                <a:cs typeface="Raleway"/>
                <a:sym typeface="Raleway"/>
              </a:rPr>
              <a:t>interfaz personalizada</a:t>
            </a:r>
            <a:r>
              <a:rPr lang="es" dirty="0">
                <a:latin typeface="Raleway"/>
                <a:ea typeface="Raleway"/>
                <a:cs typeface="Raleway"/>
                <a:sym typeface="Raleway"/>
              </a:rPr>
              <a:t>, compatible o de mejor rendimiento con los datos de una o más tablas reales</a:t>
            </a:r>
            <a:r>
              <a:rPr lang="es" dirty="0" smtClean="0">
                <a:latin typeface="Raleway"/>
                <a:ea typeface="Raleway"/>
                <a:cs typeface="Raleway"/>
                <a:sym typeface="Raleway"/>
              </a:rPr>
              <a:t>.</a:t>
            </a:r>
          </a:p>
          <a:p>
            <a:pPr marL="0" lvl="0" indent="0" algn="l" rtl="0">
              <a:lnSpc>
                <a:spcPct val="150000"/>
              </a:lnSpc>
              <a:spcBef>
                <a:spcPts val="0"/>
              </a:spcBef>
              <a:spcAft>
                <a:spcPts val="1200"/>
              </a:spcAft>
              <a:buNone/>
            </a:pPr>
            <a:endParaRPr lang="es" dirty="0">
              <a:latin typeface="Raleway"/>
              <a:ea typeface="Raleway"/>
              <a:cs typeface="Raleway"/>
              <a:sym typeface="Raleway"/>
            </a:endParaRPr>
          </a:p>
          <a:p>
            <a:pPr marL="0" lvl="0" indent="0">
              <a:lnSpc>
                <a:spcPct val="150000"/>
              </a:lnSpc>
              <a:spcAft>
                <a:spcPts val="1200"/>
              </a:spcAft>
              <a:buNone/>
            </a:pPr>
            <a:r>
              <a:rPr lang="es" dirty="0" smtClean="0">
                <a:latin typeface="Raleway"/>
                <a:ea typeface="Raleway"/>
                <a:cs typeface="Raleway"/>
                <a:sym typeface="Raleway"/>
              </a:rPr>
              <a:t>Vamos a revisar </a:t>
            </a:r>
            <a:r>
              <a:rPr lang="es-MX" dirty="0">
                <a:latin typeface="Raleway"/>
                <a:ea typeface="Raleway"/>
                <a:cs typeface="Raleway"/>
              </a:rPr>
              <a:t>¿Cuál es el cliente que ha realizado el mayor número de pedidos?</a:t>
            </a:r>
            <a:endParaRPr dirty="0">
              <a:latin typeface="Raleway"/>
              <a:ea typeface="Raleway"/>
              <a:cs typeface="Raleway"/>
              <a:sym typeface="Raleway"/>
            </a:endParaRPr>
          </a:p>
        </p:txBody>
      </p:sp>
      <p:pic>
        <p:nvPicPr>
          <p:cNvPr id="131" name="Google Shape;131;p21"/>
          <p:cNvPicPr preferRelativeResize="0"/>
          <p:nvPr/>
        </p:nvPicPr>
        <p:blipFill>
          <a:blip r:embed="rId3">
            <a:alphaModFix/>
          </a:blip>
          <a:stretch>
            <a:fillRect/>
          </a:stretch>
        </p:blipFill>
        <p:spPr>
          <a:xfrm>
            <a:off x="5792975" y="939625"/>
            <a:ext cx="3085100" cy="3085100"/>
          </a:xfrm>
          <a:prstGeom prst="rect">
            <a:avLst/>
          </a:prstGeom>
          <a:noFill/>
          <a:ln>
            <a:noFill/>
          </a:ln>
        </p:spPr>
      </p:pic>
    </p:spTree>
    <p:extLst>
      <p:ext uri="{BB962C8B-B14F-4D97-AF65-F5344CB8AC3E}">
        <p14:creationId xmlns:p14="http://schemas.microsoft.com/office/powerpoint/2010/main" val="3401709237"/>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2602</TotalTime>
  <Words>1071</Words>
  <Application>Microsoft Office PowerPoint</Application>
  <PresentationFormat>Presentación en pantalla (16:9)</PresentationFormat>
  <Paragraphs>99</Paragraphs>
  <Slides>14</Slides>
  <Notes>14</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Raleway</vt:lpstr>
      <vt:lpstr>Arial</vt:lpstr>
      <vt:lpstr>Raleway Black</vt:lpstr>
      <vt:lpstr>Calibri</vt:lpstr>
      <vt:lpstr>Simple Light</vt:lpstr>
      <vt:lpstr>FUNCIONES DE AGREGACIÓN Bases de datos</vt:lpstr>
      <vt:lpstr>Definición</vt:lpstr>
      <vt:lpstr>COUNT</vt:lpstr>
      <vt:lpstr>MAX</vt:lpstr>
      <vt:lpstr>MIN</vt:lpstr>
      <vt:lpstr>SUM</vt:lpstr>
      <vt:lpstr>AVG</vt:lpstr>
      <vt:lpstr>GROUP BY</vt:lpstr>
      <vt:lpstr>VISTAS</vt:lpstr>
      <vt:lpstr>CREACIÓN DE UNA VISTA</vt:lpstr>
      <vt:lpstr>Ejercicio</vt:lpstr>
      <vt:lpstr>Ejercicio</vt:lpstr>
      <vt:lpstr>Ejercicio</vt:lpstr>
      <vt:lpstr>Ejercicio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FUNCIONES DE AGREGACIÓN Bases de datos</dc:title>
  <cp:lastModifiedBy>Johan Sebastian Piña Duran</cp:lastModifiedBy>
  <cp:revision>6</cp:revision>
  <dcterms:modified xsi:type="dcterms:W3CDTF">2023-07-08T02:57:43Z</dcterms:modified>
</cp:coreProperties>
</file>